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4292" r:id="rId2"/>
  </p:sldMasterIdLst>
  <p:notesMasterIdLst>
    <p:notesMasterId r:id="rId71"/>
  </p:notesMasterIdLst>
  <p:handoutMasterIdLst>
    <p:handoutMasterId r:id="rId72"/>
  </p:handoutMasterIdLst>
  <p:sldIdLst>
    <p:sldId id="797" r:id="rId3"/>
    <p:sldId id="852" r:id="rId4"/>
    <p:sldId id="818" r:id="rId5"/>
    <p:sldId id="817" r:id="rId6"/>
    <p:sldId id="805" r:id="rId7"/>
    <p:sldId id="840" r:id="rId8"/>
    <p:sldId id="841" r:id="rId9"/>
    <p:sldId id="792" r:id="rId10"/>
    <p:sldId id="824" r:id="rId11"/>
    <p:sldId id="825" r:id="rId12"/>
    <p:sldId id="822" r:id="rId13"/>
    <p:sldId id="823" r:id="rId14"/>
    <p:sldId id="819" r:id="rId15"/>
    <p:sldId id="820" r:id="rId16"/>
    <p:sldId id="821" r:id="rId17"/>
    <p:sldId id="838" r:id="rId18"/>
    <p:sldId id="839" r:id="rId19"/>
    <p:sldId id="796" r:id="rId20"/>
    <p:sldId id="815" r:id="rId21"/>
    <p:sldId id="798" r:id="rId22"/>
    <p:sldId id="813" r:id="rId23"/>
    <p:sldId id="827" r:id="rId24"/>
    <p:sldId id="800" r:id="rId25"/>
    <p:sldId id="801" r:id="rId26"/>
    <p:sldId id="802" r:id="rId27"/>
    <p:sldId id="793" r:id="rId28"/>
    <p:sldId id="794" r:id="rId29"/>
    <p:sldId id="809" r:id="rId30"/>
    <p:sldId id="810" r:id="rId31"/>
    <p:sldId id="806" r:id="rId32"/>
    <p:sldId id="795" r:id="rId33"/>
    <p:sldId id="811" r:id="rId34"/>
    <p:sldId id="812" r:id="rId35"/>
    <p:sldId id="851" r:id="rId36"/>
    <p:sldId id="847" r:id="rId37"/>
    <p:sldId id="849" r:id="rId38"/>
    <p:sldId id="850" r:id="rId39"/>
    <p:sldId id="834" r:id="rId40"/>
    <p:sldId id="860" r:id="rId41"/>
    <p:sldId id="861" r:id="rId42"/>
    <p:sldId id="862" r:id="rId43"/>
    <p:sldId id="863" r:id="rId44"/>
    <p:sldId id="864" r:id="rId45"/>
    <p:sldId id="826" r:id="rId46"/>
    <p:sldId id="836" r:id="rId47"/>
    <p:sldId id="835" r:id="rId48"/>
    <p:sldId id="837" r:id="rId49"/>
    <p:sldId id="833" r:id="rId50"/>
    <p:sldId id="829" r:id="rId51"/>
    <p:sldId id="865" r:id="rId52"/>
    <p:sldId id="866" r:id="rId53"/>
    <p:sldId id="868" r:id="rId54"/>
    <p:sldId id="869" r:id="rId55"/>
    <p:sldId id="870" r:id="rId56"/>
    <p:sldId id="871" r:id="rId57"/>
    <p:sldId id="830" r:id="rId58"/>
    <p:sldId id="831" r:id="rId59"/>
    <p:sldId id="832" r:id="rId60"/>
    <p:sldId id="853" r:id="rId61"/>
    <p:sldId id="854" r:id="rId62"/>
    <p:sldId id="855" r:id="rId63"/>
    <p:sldId id="856" r:id="rId64"/>
    <p:sldId id="857" r:id="rId65"/>
    <p:sldId id="858" r:id="rId66"/>
    <p:sldId id="859" r:id="rId67"/>
    <p:sldId id="872" r:id="rId68"/>
    <p:sldId id="873" r:id="rId69"/>
    <p:sldId id="874" r:id="rId7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ttoria deloulay" initials="vd" lastIdx="18" clrIdx="0"/>
  <p:cmAuthor id="1" name="carykell" initials="c" lastIdx="1" clrIdx="1"/>
  <p:cmAuthor id="2" name="Jane Gibbons" initials="JG"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3" autoAdjust="0"/>
    <p:restoredTop sz="83394" autoAdjust="0"/>
  </p:normalViewPr>
  <p:slideViewPr>
    <p:cSldViewPr snapToGrid="0">
      <p:cViewPr varScale="1">
        <p:scale>
          <a:sx n="73" d="100"/>
          <a:sy n="73" d="100"/>
        </p:scale>
        <p:origin x="-930" y="-96"/>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8" Type="http://schemas.openxmlformats.org/officeDocument/2006/relationships/slide" Target="slides/slide41.xml"/><Relationship Id="rId13" Type="http://schemas.openxmlformats.org/officeDocument/2006/relationships/slide" Target="slides/slide47.xml"/><Relationship Id="rId18" Type="http://schemas.openxmlformats.org/officeDocument/2006/relationships/slide" Target="slides/slide53.xml"/><Relationship Id="rId26" Type="http://schemas.openxmlformats.org/officeDocument/2006/relationships/slide" Target="slides/slide61.xml"/><Relationship Id="rId3" Type="http://schemas.openxmlformats.org/officeDocument/2006/relationships/slide" Target="slides/slide23.xml"/><Relationship Id="rId21" Type="http://schemas.openxmlformats.org/officeDocument/2006/relationships/slide" Target="slides/slide56.xml"/><Relationship Id="rId7" Type="http://schemas.openxmlformats.org/officeDocument/2006/relationships/slide" Target="slides/slide40.xml"/><Relationship Id="rId12" Type="http://schemas.openxmlformats.org/officeDocument/2006/relationships/slide" Target="slides/slide46.xml"/><Relationship Id="rId17" Type="http://schemas.openxmlformats.org/officeDocument/2006/relationships/slide" Target="slides/slide52.xml"/><Relationship Id="rId25" Type="http://schemas.openxmlformats.org/officeDocument/2006/relationships/slide" Target="slides/slide60.xml"/><Relationship Id="rId33" Type="http://schemas.openxmlformats.org/officeDocument/2006/relationships/slide" Target="slides/slide68.xml"/><Relationship Id="rId2" Type="http://schemas.openxmlformats.org/officeDocument/2006/relationships/slide" Target="slides/slide22.xml"/><Relationship Id="rId16" Type="http://schemas.openxmlformats.org/officeDocument/2006/relationships/slide" Target="slides/slide51.xml"/><Relationship Id="rId20" Type="http://schemas.openxmlformats.org/officeDocument/2006/relationships/slide" Target="slides/slide55.xml"/><Relationship Id="rId29" Type="http://schemas.openxmlformats.org/officeDocument/2006/relationships/slide" Target="slides/slide64.xml"/><Relationship Id="rId1" Type="http://schemas.openxmlformats.org/officeDocument/2006/relationships/slide" Target="slides/slide10.xml"/><Relationship Id="rId6" Type="http://schemas.openxmlformats.org/officeDocument/2006/relationships/slide" Target="slides/slide39.xml"/><Relationship Id="rId11" Type="http://schemas.openxmlformats.org/officeDocument/2006/relationships/slide" Target="slides/slide45.xml"/><Relationship Id="rId24" Type="http://schemas.openxmlformats.org/officeDocument/2006/relationships/slide" Target="slides/slide59.xml"/><Relationship Id="rId32" Type="http://schemas.openxmlformats.org/officeDocument/2006/relationships/slide" Target="slides/slide67.xml"/><Relationship Id="rId5" Type="http://schemas.openxmlformats.org/officeDocument/2006/relationships/slide" Target="slides/slide25.xml"/><Relationship Id="rId15" Type="http://schemas.openxmlformats.org/officeDocument/2006/relationships/slide" Target="slides/slide49.xml"/><Relationship Id="rId23" Type="http://schemas.openxmlformats.org/officeDocument/2006/relationships/slide" Target="slides/slide58.xml"/><Relationship Id="rId28" Type="http://schemas.openxmlformats.org/officeDocument/2006/relationships/slide" Target="slides/slide63.xml"/><Relationship Id="rId10" Type="http://schemas.openxmlformats.org/officeDocument/2006/relationships/slide" Target="slides/slide44.xml"/><Relationship Id="rId19" Type="http://schemas.openxmlformats.org/officeDocument/2006/relationships/slide" Target="slides/slide54.xml"/><Relationship Id="rId31" Type="http://schemas.openxmlformats.org/officeDocument/2006/relationships/slide" Target="slides/slide66.xml"/><Relationship Id="rId4" Type="http://schemas.openxmlformats.org/officeDocument/2006/relationships/slide" Target="slides/slide24.xml"/><Relationship Id="rId9" Type="http://schemas.openxmlformats.org/officeDocument/2006/relationships/slide" Target="slides/slide43.xml"/><Relationship Id="rId14" Type="http://schemas.openxmlformats.org/officeDocument/2006/relationships/slide" Target="slides/slide48.xml"/><Relationship Id="rId22" Type="http://schemas.openxmlformats.org/officeDocument/2006/relationships/slide" Target="slides/slide57.xml"/><Relationship Id="rId27" Type="http://schemas.openxmlformats.org/officeDocument/2006/relationships/slide" Target="slides/slide62.xml"/><Relationship Id="rId30"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8547"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108548"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8549"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E09094E-08C8-408C-AB8A-4622A2A54240}" type="slidenum">
              <a:rPr lang="en-US" sz="800"/>
              <a:pPr algn="r" defTabSz="903288">
                <a:lnSpc>
                  <a:spcPct val="100000"/>
                </a:lnSpc>
              </a:pPr>
              <a:t>‹#›</a:t>
            </a:fld>
            <a:endParaRPr lang="en-US" sz="800"/>
          </a:p>
        </p:txBody>
      </p:sp>
    </p:spTree>
    <p:extLst>
      <p:ext uri="{BB962C8B-B14F-4D97-AF65-F5344CB8AC3E}">
        <p14:creationId xmlns:p14="http://schemas.microsoft.com/office/powerpoint/2010/main" val="1655816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73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73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DFC9B780-5DB9-4EA3-984D-3ED5FA4B047E}" type="slidenum">
              <a:rPr lang="en-US"/>
              <a:pPr>
                <a:defRPr/>
              </a:pPr>
              <a:t>‹#›</a:t>
            </a:fld>
            <a:endParaRPr lang="en-US" dirty="0"/>
          </a:p>
        </p:txBody>
      </p:sp>
      <p:sp>
        <p:nvSpPr>
          <p:cNvPr id="573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708527051"/>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DFC9B780-5DB9-4EA3-984D-3ED5FA4B047E}" type="slidenum">
              <a:rPr lang="en-US" smtClean="0"/>
              <a:pPr>
                <a:defRPr/>
              </a:pPr>
              <a:t>1</a:t>
            </a:fld>
            <a:endParaRPr lang="en-US" dirty="0"/>
          </a:p>
        </p:txBody>
      </p:sp>
    </p:spTree>
    <p:extLst>
      <p:ext uri="{BB962C8B-B14F-4D97-AF65-F5344CB8AC3E}">
        <p14:creationId xmlns:p14="http://schemas.microsoft.com/office/powerpoint/2010/main" val="3945943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Operation</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dirty="0"/>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show mac-address table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dirty="0"/>
          </a:p>
        </p:txBody>
      </p:sp>
    </p:spTree>
    <p:extLst>
      <p:ext uri="{BB962C8B-B14F-4D97-AF65-F5344CB8AC3E}">
        <p14:creationId xmlns:p14="http://schemas.microsoft.com/office/powerpoint/2010/main" val="261839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Switch operation – will forward</a:t>
            </a:r>
            <a:r>
              <a:rPr lang="en-US" sz="1200" b="0" i="0" kern="1200" baseline="0" dirty="0" smtClean="0">
                <a:solidFill>
                  <a:schemeClr val="tx1"/>
                </a:solidFill>
                <a:effectLst/>
                <a:latin typeface="+mn-lt"/>
                <a:ea typeface="+mn-ea"/>
                <a:cs typeface="+mn-cs"/>
              </a:rPr>
              <a:t> to all ports except port received on if no entry in the MAC address table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dirty="0"/>
          </a:p>
        </p:txBody>
      </p:sp>
    </p:spTree>
    <p:extLst>
      <p:ext uri="{BB962C8B-B14F-4D97-AF65-F5344CB8AC3E}">
        <p14:creationId xmlns:p14="http://schemas.microsoft.com/office/powerpoint/2010/main" val="425079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dirty="0"/>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dirty="0" smtClean="0"/>
              <a:t>Special destination</a:t>
            </a:r>
            <a:r>
              <a:rPr lang="en-US" baseline="0" dirty="0" smtClean="0"/>
              <a:t> MAC for multicast</a:t>
            </a:r>
          </a:p>
          <a:p>
            <a:r>
              <a:rPr lang="en-US" baseline="0" dirty="0" smtClean="0"/>
              <a:t>Always starts with 01-00-5E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dirty="0"/>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4.1.1.4</a:t>
            </a:r>
            <a:r>
              <a:rPr lang="en-US" b="1" baseline="0" dirty="0" smtClean="0"/>
              <a:t> Routers Interconnect Networks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extLst>
      <p:ext uri="{BB962C8B-B14F-4D97-AF65-F5344CB8AC3E}">
        <p14:creationId xmlns:p14="http://schemas.microsoft.com/office/powerpoint/2010/main" val="213063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r>
              <a:rPr lang="en-US" b="1" dirty="0" smtClean="0"/>
              <a:t>4.1.1.5</a:t>
            </a:r>
            <a:r>
              <a:rPr lang="en-US" b="1" baseline="0" dirty="0" smtClean="0"/>
              <a:t> Routers Choose Best Paths</a:t>
            </a:r>
            <a:endParaRPr lang="en-US" b="1" dirty="0" smtClean="0"/>
          </a:p>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a:p>
            <a:pPr>
              <a:buFontTx/>
              <a:buNone/>
            </a:pPr>
            <a:endParaRPr lang="en-US" b="1" dirty="0" smtClean="0"/>
          </a:p>
        </p:txBody>
      </p:sp>
    </p:spTree>
    <p:extLst>
      <p:ext uri="{BB962C8B-B14F-4D97-AF65-F5344CB8AC3E}">
        <p14:creationId xmlns:p14="http://schemas.microsoft.com/office/powerpoint/2010/main" val="1116874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7.1.2.1 </a:t>
            </a:r>
            <a:r>
              <a:rPr lang="en-US" sz="1200" b="0" i="0" kern="1200" dirty="0" smtClean="0">
                <a:solidFill>
                  <a:schemeClr val="tx1"/>
                </a:solidFill>
                <a:effectLst/>
                <a:latin typeface="+mn-lt"/>
                <a:ea typeface="+mn-ea"/>
                <a:cs typeface="+mn-cs"/>
              </a:rPr>
              <a:t>Network and Host Portions</a:t>
            </a:r>
          </a:p>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dirty="0"/>
          </a:p>
        </p:txBody>
      </p:sp>
    </p:spTree>
    <p:extLst>
      <p:ext uri="{BB962C8B-B14F-4D97-AF65-F5344CB8AC3E}">
        <p14:creationId xmlns:p14="http://schemas.microsoft.com/office/powerpoint/2010/main" val="293157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Network address = host portion is all 0s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Broadcast address =</a:t>
            </a:r>
            <a:r>
              <a:rPr lang="en-US" sz="1200" b="0" i="0" kern="1200" baseline="0" dirty="0" smtClean="0">
                <a:solidFill>
                  <a:schemeClr val="tx1"/>
                </a:solidFill>
                <a:effectLst/>
                <a:latin typeface="+mn-lt"/>
                <a:ea typeface="+mn-ea"/>
                <a:cs typeface="+mn-cs"/>
              </a:rPr>
              <a:t> host portion is all 1s</a:t>
            </a:r>
            <a:endParaRPr lang="en-US" sz="1200" b="0" i="0" kern="1200" dirty="0" smtClean="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dirty="0"/>
          </a:p>
        </p:txBody>
      </p:sp>
    </p:spTree>
    <p:extLst>
      <p:ext uri="{BB962C8B-B14F-4D97-AF65-F5344CB8AC3E}">
        <p14:creationId xmlns:p14="http://schemas.microsoft.com/office/powerpoint/2010/main" val="3926286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none" dirty="0" smtClean="0"/>
              <a:t>Explain binary AND</a:t>
            </a:r>
          </a:p>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dirty="0"/>
          </a:p>
        </p:txBody>
      </p:sp>
    </p:spTree>
    <p:extLst>
      <p:ext uri="{BB962C8B-B14F-4D97-AF65-F5344CB8AC3E}">
        <p14:creationId xmlns:p14="http://schemas.microsoft.com/office/powerpoint/2010/main" val="379314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Common communication</a:t>
            </a:r>
          </a:p>
          <a:p>
            <a:pPr marL="0" indent="0">
              <a:buNone/>
            </a:pPr>
            <a:endParaRPr lang="en-US" baseline="0" dirty="0" smtClean="0"/>
          </a:p>
          <a:p>
            <a:pPr marL="0" indent="0">
              <a:buNone/>
            </a:pPr>
            <a:r>
              <a:rPr lang="en-US" baseline="0" dirty="0" smtClean="0"/>
              <a:t>Physical = </a:t>
            </a:r>
            <a:r>
              <a:rPr lang="en-NZ" dirty="0" smtClean="0">
                <a:effectLst/>
              </a:rPr>
              <a:t>Transmission and reception of raw bit streams over a physical medium (copper,</a:t>
            </a:r>
            <a:r>
              <a:rPr lang="en-NZ" baseline="0" dirty="0" smtClean="0">
                <a:effectLst/>
              </a:rPr>
              <a:t> fibre</a:t>
            </a:r>
            <a:r>
              <a:rPr lang="en-NZ" dirty="0" smtClean="0">
                <a:effectLst/>
              </a:rPr>
              <a:t>,</a:t>
            </a:r>
            <a:r>
              <a:rPr lang="en-NZ" baseline="0" dirty="0" smtClean="0">
                <a:effectLst/>
              </a:rPr>
              <a:t> wireless)</a:t>
            </a:r>
            <a:endParaRPr lang="en-NZ" dirty="0" smtClean="0">
              <a:effectLst/>
            </a:endParaRPr>
          </a:p>
          <a:p>
            <a:pPr marL="0" indent="0">
              <a:buNone/>
            </a:pPr>
            <a:r>
              <a:rPr lang="en-US" baseline="0" dirty="0" smtClean="0"/>
              <a:t>Data Link = </a:t>
            </a:r>
            <a:r>
              <a:rPr lang="en-NZ" sz="1200" b="0" i="0" kern="1200" dirty="0" smtClean="0">
                <a:solidFill>
                  <a:schemeClr val="tx1"/>
                </a:solidFill>
                <a:effectLst/>
                <a:latin typeface="Arial" charset="0"/>
                <a:ea typeface="+mn-ea"/>
                <a:cs typeface="+mn-cs"/>
              </a:rPr>
              <a:t> transmission of data frames between two nodes connected by a physical layer</a:t>
            </a:r>
          </a:p>
          <a:p>
            <a:pPr marL="0" indent="0">
              <a:buNone/>
            </a:pPr>
            <a:r>
              <a:rPr lang="en-NZ" sz="1200" b="0" i="0" kern="1200" baseline="0" dirty="0" smtClean="0">
                <a:solidFill>
                  <a:schemeClr val="tx1"/>
                </a:solidFill>
                <a:effectLst/>
                <a:latin typeface="Arial" charset="0"/>
                <a:ea typeface="+mn-ea"/>
                <a:cs typeface="+mn-cs"/>
              </a:rPr>
              <a:t>	</a:t>
            </a:r>
            <a:r>
              <a:rPr lang="en-US" baseline="0" dirty="0" smtClean="0"/>
              <a:t>MAC (Media access control) &amp; LLC (software driver, identify upper layers) </a:t>
            </a:r>
          </a:p>
          <a:p>
            <a:pPr marL="0" indent="0">
              <a:buNone/>
            </a:pPr>
            <a:r>
              <a:rPr lang="en-US" baseline="0" dirty="0" smtClean="0"/>
              <a:t>Network/Internet = Routing (determine best path). IP addressing</a:t>
            </a:r>
          </a:p>
          <a:p>
            <a:pPr marL="0" indent="0">
              <a:buNone/>
            </a:pPr>
            <a:r>
              <a:rPr lang="en-US" baseline="0" dirty="0" smtClean="0"/>
              <a:t>Transport = Segmenting data, reliable delivery, multiplexing</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dirty="0"/>
          </a:p>
        </p:txBody>
      </p:sp>
    </p:spTree>
    <p:extLst>
      <p:ext uri="{BB962C8B-B14F-4D97-AF65-F5344CB8AC3E}">
        <p14:creationId xmlns:p14="http://schemas.microsoft.com/office/powerpoint/2010/main" val="3284652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22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6.3.1.1 Classful Network </a:t>
            </a:r>
            <a:r>
              <a:rPr lang="en-US" sz="1200" b="1" i="0" kern="1200" dirty="0" err="1" smtClean="0">
                <a:solidFill>
                  <a:schemeClr val="tx1"/>
                </a:solidFill>
                <a:effectLst/>
                <a:latin typeface="Arial" charset="0"/>
                <a:ea typeface="+mn-ea"/>
                <a:cs typeface="+mn-cs"/>
              </a:rPr>
              <a:t>Addressing</a:t>
            </a:r>
            <a:r>
              <a:rPr lang="en-US" dirty="0" err="1" smtClean="0">
                <a:effectLst/>
              </a:rPr>
              <a:t>Using</a:t>
            </a:r>
            <a:r>
              <a:rPr lang="en-US" dirty="0" smtClean="0">
                <a:effectLst/>
              </a:rPr>
              <a:t> classful IP addresses meant that the subnet mask of a network address could be determined by the value of the first octet, or more accurately, the first three bits of the address.</a:t>
            </a:r>
          </a:p>
          <a:p>
            <a:pPr marL="112713" indent="-112713" fontAlgn="base"/>
            <a:r>
              <a:rPr lang="en-US" dirty="0" smtClean="0">
                <a:effectLst/>
              </a:rPr>
              <a:t>In the early days of the Internet, </a:t>
            </a:r>
            <a:r>
              <a:rPr lang="en-US" dirty="0" err="1" smtClean="0">
                <a:effectLst/>
              </a:rPr>
              <a:t>organisations</a:t>
            </a:r>
            <a:r>
              <a:rPr lang="en-US" dirty="0" smtClean="0">
                <a:effectLst/>
              </a:rPr>
              <a:t> were assigned an entire </a:t>
            </a:r>
            <a:r>
              <a:rPr lang="en-US" dirty="0" err="1" smtClean="0">
                <a:effectLst/>
              </a:rPr>
              <a:t>classful</a:t>
            </a:r>
            <a:r>
              <a:rPr lang="en-US" dirty="0" smtClean="0">
                <a:effectLst/>
              </a:rPr>
              <a:t> network address from the A, B, or C class.</a:t>
            </a:r>
          </a:p>
          <a:p>
            <a:pPr marL="112713" indent="-112713" fontAlgn="base"/>
            <a:r>
              <a:rPr lang="en-US" dirty="0" smtClean="0">
                <a:effectLst/>
              </a:rPr>
              <a:t>Class A had 50% of the total address space. However, only 126 </a:t>
            </a:r>
            <a:r>
              <a:rPr lang="en-US" dirty="0" err="1" smtClean="0">
                <a:effectLst/>
              </a:rPr>
              <a:t>organisations</a:t>
            </a:r>
            <a:r>
              <a:rPr lang="en-US" dirty="0" smtClean="0">
                <a:effectLst/>
              </a:rPr>
              <a:t> could be assigned a class A network address.</a:t>
            </a:r>
          </a:p>
          <a:p>
            <a:pPr marL="112713" indent="-112713" fontAlgn="base"/>
            <a:r>
              <a:rPr lang="en-US" dirty="0" smtClean="0">
                <a:effectLst/>
              </a:rPr>
              <a:t>Class B had 25% of the total address space. Up to 16,384 organizations could be assigned a class B network address and each of these networks could support up to 65,534 hosts.</a:t>
            </a:r>
          </a:p>
          <a:p>
            <a:pPr marL="112713" indent="-112713" fontAlgn="base"/>
            <a:r>
              <a:rPr lang="en-US" dirty="0" smtClean="0">
                <a:effectLst/>
              </a:rPr>
              <a:t>Class C had 12.5 % of the total address space. Many more organizations were able to get class C networks, but were limited in the total number of hosts that they could connect.</a:t>
            </a:r>
          </a:p>
          <a:p>
            <a:pPr marL="112713" indent="-112713" fontAlgn="base"/>
            <a:endParaRPr lang="en-US" dirty="0" smtClean="0">
              <a:effectLst/>
            </a:endParaRPr>
          </a:p>
          <a:p>
            <a:pPr marL="112713" indent="-112713" fontAlgn="base"/>
            <a:endParaRPr lang="en-US" dirty="0" smtClean="0">
              <a:effectLst/>
            </a:endParaRPr>
          </a:p>
          <a:p>
            <a:pPr marL="112713" indent="-112713" fontAlgn="base"/>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819928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23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83796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24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0" i="0" kern="1200" dirty="0" smtClean="0">
                <a:solidFill>
                  <a:schemeClr val="tx1"/>
                </a:solidFill>
                <a:effectLst/>
                <a:latin typeface="Arial" charset="0"/>
                <a:ea typeface="+mn-ea"/>
                <a:cs typeface="+mn-cs"/>
              </a:rPr>
              <a:t>Why 2 hosts?</a:t>
            </a:r>
          </a:p>
          <a:p>
            <a:pPr marL="0" indent="0" fontAlgn="base">
              <a:buNone/>
            </a:pP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53369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25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6.3.3.4 </a:t>
            </a:r>
            <a:r>
              <a:rPr lang="en-US" sz="1200" b="1" i="0" kern="1200" dirty="0" err="1" smtClean="0">
                <a:solidFill>
                  <a:schemeClr val="tx1"/>
                </a:solidFill>
                <a:effectLst/>
                <a:latin typeface="Arial" charset="0"/>
                <a:ea typeface="+mn-ea"/>
                <a:cs typeface="+mn-cs"/>
              </a:rPr>
              <a:t>Subnetting</a:t>
            </a:r>
            <a:r>
              <a:rPr lang="en-US" sz="1200" b="1" i="0" kern="1200" dirty="0" smtClean="0">
                <a:solidFill>
                  <a:schemeClr val="tx1"/>
                </a:solidFill>
                <a:effectLst/>
                <a:latin typeface="Arial" charset="0"/>
                <a:ea typeface="+mn-ea"/>
                <a:cs typeface="+mn-cs"/>
              </a:rPr>
              <a:t> Subnets</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93471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endParaRPr lang="en-US" b="1" dirty="0" smtClean="0"/>
          </a:p>
        </p:txBody>
      </p:sp>
    </p:spTree>
    <p:extLst>
      <p:ext uri="{BB962C8B-B14F-4D97-AF65-F5344CB8AC3E}">
        <p14:creationId xmlns:p14="http://schemas.microsoft.com/office/powerpoint/2010/main" val="893974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Best practice = Map </a:t>
            </a:r>
            <a:r>
              <a:rPr lang="en-US" b="1" dirty="0" err="1" smtClean="0"/>
              <a:t>Vlans</a:t>
            </a:r>
            <a:r>
              <a:rPr lang="en-US" b="1" dirty="0" smtClean="0"/>
              <a:t> to IP subnets</a:t>
            </a:r>
          </a:p>
          <a:p>
            <a:pPr>
              <a:buFontTx/>
              <a:buNone/>
            </a:pPr>
            <a:endParaRPr lang="en-US" b="1" dirty="0" smtClean="0"/>
          </a:p>
          <a:p>
            <a:pPr>
              <a:buFontTx/>
              <a:buNone/>
            </a:pPr>
            <a:r>
              <a:rPr lang="en-US" b="1" dirty="0" smtClean="0"/>
              <a:t>Benefits</a:t>
            </a:r>
          </a:p>
          <a:p>
            <a:r>
              <a:rPr lang="en-US" sz="1200" dirty="0" smtClean="0"/>
              <a:t>Security</a:t>
            </a:r>
          </a:p>
          <a:p>
            <a:r>
              <a:rPr lang="en-US" sz="1200" dirty="0" smtClean="0"/>
              <a:t>Cost reduction</a:t>
            </a:r>
          </a:p>
          <a:p>
            <a:r>
              <a:rPr lang="en-US" sz="1200" dirty="0" smtClean="0"/>
              <a:t>Better performance</a:t>
            </a:r>
          </a:p>
          <a:p>
            <a:r>
              <a:rPr lang="en-US" sz="1200" dirty="0" smtClean="0"/>
              <a:t>Shrink broadcast domains</a:t>
            </a:r>
          </a:p>
          <a:p>
            <a:r>
              <a:rPr lang="en-US" sz="1200" dirty="0" smtClean="0"/>
              <a:t>Improved IT staff efficiency</a:t>
            </a:r>
          </a:p>
          <a:p>
            <a:r>
              <a:rPr lang="en-US" sz="1200" dirty="0" smtClean="0"/>
              <a:t>Simpler project and application management</a:t>
            </a:r>
          </a:p>
          <a:p>
            <a:pPr>
              <a:buFontTx/>
              <a:buNone/>
            </a:pPr>
            <a:endParaRPr lang="en-US" b="1" dirty="0" smtClean="0"/>
          </a:p>
          <a:p>
            <a:pPr>
              <a:buFontTx/>
              <a:buNone/>
            </a:pPr>
            <a:endParaRPr lang="en-US" b="1" dirty="0" smtClean="0"/>
          </a:p>
        </p:txBody>
      </p:sp>
    </p:spTree>
    <p:extLst>
      <p:ext uri="{BB962C8B-B14F-4D97-AF65-F5344CB8AC3E}">
        <p14:creationId xmlns:p14="http://schemas.microsoft.com/office/powerpoint/2010/main" val="374017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28</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3.2.1.2 </a:t>
            </a:r>
            <a:r>
              <a:rPr lang="en-US" b="1" dirty="0" smtClean="0">
                <a:ea typeface="ＭＳ Ｐゴシック" pitchFamily="34" charset="-128"/>
              </a:rPr>
              <a:t>Creating a VLAN</a:t>
            </a:r>
            <a:endParaRPr lang="en-US" b="1" dirty="0" smtClean="0"/>
          </a:p>
        </p:txBody>
      </p:sp>
    </p:spTree>
    <p:extLst>
      <p:ext uri="{BB962C8B-B14F-4D97-AF65-F5344CB8AC3E}">
        <p14:creationId xmlns:p14="http://schemas.microsoft.com/office/powerpoint/2010/main" val="281424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29</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show </a:t>
            </a:r>
            <a:r>
              <a:rPr lang="en-US" b="1" dirty="0" err="1" smtClean="0"/>
              <a:t>vlan</a:t>
            </a:r>
            <a:r>
              <a:rPr lang="en-US" b="1" dirty="0" smtClean="0"/>
              <a:t> brief</a:t>
            </a:r>
          </a:p>
          <a:p>
            <a:pPr>
              <a:buFontTx/>
              <a:buNone/>
            </a:pPr>
            <a:endParaRPr lang="en-US" b="1" dirty="0" smtClean="0"/>
          </a:p>
        </p:txBody>
      </p:sp>
    </p:spTree>
    <p:extLst>
      <p:ext uri="{BB962C8B-B14F-4D97-AF65-F5344CB8AC3E}">
        <p14:creationId xmlns:p14="http://schemas.microsoft.com/office/powerpoint/2010/main" val="3186515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30</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endParaRPr lang="en-US" b="1" dirty="0" smtClean="0"/>
          </a:p>
        </p:txBody>
      </p:sp>
    </p:spTree>
    <p:extLst>
      <p:ext uri="{BB962C8B-B14F-4D97-AF65-F5344CB8AC3E}">
        <p14:creationId xmlns:p14="http://schemas.microsoft.com/office/powerpoint/2010/main" val="353770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Router considered</a:t>
            </a:r>
            <a:r>
              <a:rPr lang="en-US" baseline="0" dirty="0" smtClean="0"/>
              <a:t> a L3 device – makes decisions based on packet header</a:t>
            </a:r>
          </a:p>
          <a:p>
            <a:pPr marL="0" indent="0">
              <a:buNone/>
            </a:pPr>
            <a:r>
              <a:rPr lang="en-US" baseline="0" dirty="0" smtClean="0"/>
              <a:t>Switch considered a L2 device – makes decisions based on frame header</a:t>
            </a:r>
          </a:p>
          <a:p>
            <a:pPr marL="0" indent="0">
              <a:buNone/>
            </a:pPr>
            <a:r>
              <a:rPr lang="en-US" baseline="0" dirty="0" smtClean="0"/>
              <a:t>Firewall operates at layer 3 &amp; 4</a:t>
            </a:r>
          </a:p>
          <a:p>
            <a:pPr marL="0" indent="0">
              <a:buNone/>
            </a:pPr>
            <a:endParaRPr lang="en-US" baseline="0" dirty="0" smtClean="0"/>
          </a:p>
          <a:p>
            <a:pPr marL="0" indent="0">
              <a:buNone/>
            </a:pPr>
            <a:r>
              <a:rPr lang="en-US" baseline="0" dirty="0" smtClean="0"/>
              <a:t>L2 = </a:t>
            </a:r>
            <a:r>
              <a:rPr lang="en-US" baseline="0" dirty="0" err="1" smtClean="0"/>
              <a:t>src</a:t>
            </a:r>
            <a:r>
              <a:rPr lang="en-US" baseline="0" dirty="0" smtClean="0"/>
              <a:t> &amp; </a:t>
            </a:r>
            <a:r>
              <a:rPr lang="en-US" baseline="0" dirty="0" err="1" smtClean="0"/>
              <a:t>dst</a:t>
            </a:r>
            <a:r>
              <a:rPr lang="en-US" baseline="0" dirty="0" smtClean="0"/>
              <a:t> MAC address (</a:t>
            </a:r>
            <a:r>
              <a:rPr lang="en-US" baseline="0" dirty="0" err="1" smtClean="0"/>
              <a:t>ethernet</a:t>
            </a:r>
            <a:r>
              <a:rPr lang="en-US" baseline="0" dirty="0" smtClean="0"/>
              <a:t>)</a:t>
            </a:r>
          </a:p>
          <a:p>
            <a:pPr marL="0" indent="0">
              <a:buNone/>
            </a:pPr>
            <a:r>
              <a:rPr lang="en-US" baseline="0" dirty="0" smtClean="0"/>
              <a:t>L3 = </a:t>
            </a:r>
            <a:r>
              <a:rPr lang="en-US" baseline="0" dirty="0" err="1" smtClean="0"/>
              <a:t>src</a:t>
            </a:r>
            <a:r>
              <a:rPr lang="en-US" baseline="0" dirty="0" smtClean="0"/>
              <a:t> &amp; </a:t>
            </a:r>
            <a:r>
              <a:rPr lang="en-US" baseline="0" dirty="0" err="1" smtClean="0"/>
              <a:t>dst</a:t>
            </a:r>
            <a:r>
              <a:rPr lang="en-US" baseline="0" dirty="0" smtClean="0"/>
              <a:t> IP address</a:t>
            </a:r>
          </a:p>
          <a:p>
            <a:pPr marL="0" indent="0">
              <a:buNone/>
            </a:pPr>
            <a:r>
              <a:rPr lang="en-US" baseline="0" dirty="0" smtClean="0"/>
              <a:t>L4 = </a:t>
            </a:r>
            <a:r>
              <a:rPr lang="en-US" baseline="0" dirty="0" err="1" smtClean="0"/>
              <a:t>src</a:t>
            </a:r>
            <a:r>
              <a:rPr lang="en-US" baseline="0" dirty="0" smtClean="0"/>
              <a:t> &amp; </a:t>
            </a:r>
            <a:r>
              <a:rPr lang="en-US" baseline="0" dirty="0" err="1" smtClean="0"/>
              <a:t>dst</a:t>
            </a:r>
            <a:r>
              <a:rPr lang="en-US" baseline="0" dirty="0" smtClean="0"/>
              <a:t> port</a:t>
            </a:r>
          </a:p>
          <a:p>
            <a:pPr marL="0" indent="0">
              <a:buNone/>
            </a:pPr>
            <a:endParaRPr lang="en-US" baseline="0" dirty="0" smtClean="0"/>
          </a:p>
          <a:p>
            <a:pPr marL="0" indent="0">
              <a:buNone/>
            </a:pPr>
            <a:endParaRPr lang="en-US"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31</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endParaRPr lang="en-US" b="1" dirty="0" smtClean="0"/>
          </a:p>
        </p:txBody>
      </p:sp>
    </p:spTree>
    <p:extLst>
      <p:ext uri="{BB962C8B-B14F-4D97-AF65-F5344CB8AC3E}">
        <p14:creationId xmlns:p14="http://schemas.microsoft.com/office/powerpoint/2010/main" val="3782031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32</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Native </a:t>
            </a:r>
            <a:r>
              <a:rPr lang="en-US" b="1" dirty="0" err="1" smtClean="0"/>
              <a:t>Vlan</a:t>
            </a:r>
            <a:r>
              <a:rPr lang="en-US" b="1" dirty="0" smtClean="0"/>
              <a:t> – untagged traffic for legacy support or non Cisco</a:t>
            </a:r>
          </a:p>
          <a:p>
            <a:pPr>
              <a:buFontTx/>
              <a:buNone/>
            </a:pPr>
            <a:endParaRPr lang="en-US" b="1" dirty="0" smtClean="0"/>
          </a:p>
        </p:txBody>
      </p:sp>
    </p:spTree>
    <p:extLst>
      <p:ext uri="{BB962C8B-B14F-4D97-AF65-F5344CB8AC3E}">
        <p14:creationId xmlns:p14="http://schemas.microsoft.com/office/powerpoint/2010/main" val="39316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33</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Default = 2960 = dynamic auto</a:t>
            </a:r>
          </a:p>
        </p:txBody>
      </p:sp>
    </p:spTree>
    <p:extLst>
      <p:ext uri="{BB962C8B-B14F-4D97-AF65-F5344CB8AC3E}">
        <p14:creationId xmlns:p14="http://schemas.microsoft.com/office/powerpoint/2010/main" val="3455504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34</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Above = Legacy inter </a:t>
            </a:r>
            <a:r>
              <a:rPr lang="en-US" b="1" dirty="0" err="1" smtClean="0"/>
              <a:t>vlan</a:t>
            </a:r>
            <a:r>
              <a:rPr lang="en-US" b="1" dirty="0" smtClean="0"/>
              <a:t> routing</a:t>
            </a:r>
          </a:p>
          <a:p>
            <a:pPr>
              <a:buFontTx/>
              <a:buNone/>
            </a:pPr>
            <a:endParaRPr lang="en-US" b="1" dirty="0" smtClean="0"/>
          </a:p>
        </p:txBody>
      </p:sp>
    </p:spTree>
    <p:extLst>
      <p:ext uri="{BB962C8B-B14F-4D97-AF65-F5344CB8AC3E}">
        <p14:creationId xmlns:p14="http://schemas.microsoft.com/office/powerpoint/2010/main" val="934709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35</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ea typeface="ＭＳ Ｐゴシック" pitchFamily="34" charset="-128"/>
              </a:rPr>
              <a:t>Option 2 = Router-on-a-Stick Inter-VLAN Routing (above &amp; next slide)</a:t>
            </a:r>
          </a:p>
          <a:p>
            <a:pPr>
              <a:buFontTx/>
              <a:buNone/>
            </a:pPr>
            <a:endParaRPr lang="en-US" b="1" dirty="0" smtClean="0">
              <a:ea typeface="ＭＳ Ｐゴシック" pitchFamily="34" charset="-128"/>
            </a:endParaRPr>
          </a:p>
          <a:p>
            <a:pPr>
              <a:buFontTx/>
              <a:buNone/>
            </a:pPr>
            <a:r>
              <a:rPr lang="en-US" b="1" dirty="0" smtClean="0">
                <a:ea typeface="ＭＳ Ｐゴシック" pitchFamily="34" charset="-128"/>
              </a:rPr>
              <a:t>Option</a:t>
            </a:r>
            <a:r>
              <a:rPr lang="en-US" b="1" baseline="0" dirty="0" smtClean="0">
                <a:ea typeface="ＭＳ Ｐゴシック" pitchFamily="34" charset="-128"/>
              </a:rPr>
              <a:t> 3 </a:t>
            </a:r>
            <a:r>
              <a:rPr lang="en-US" b="1" dirty="0" smtClean="0">
                <a:ea typeface="ＭＳ Ｐゴシック" pitchFamily="34" charset="-128"/>
              </a:rPr>
              <a:t>= Modern</a:t>
            </a:r>
            <a:r>
              <a:rPr lang="en-US" b="1" baseline="0" dirty="0" smtClean="0">
                <a:ea typeface="ＭＳ Ｐゴシック" pitchFamily="34" charset="-128"/>
              </a:rPr>
              <a:t> networks use multilayer (layer3) switches to route between SVIs</a:t>
            </a:r>
            <a:endParaRPr lang="en-US" b="1" dirty="0" smtClean="0"/>
          </a:p>
          <a:p>
            <a:pPr>
              <a:buFontTx/>
              <a:buNone/>
            </a:pPr>
            <a:endParaRPr lang="en-US" b="1" dirty="0" smtClean="0"/>
          </a:p>
        </p:txBody>
      </p:sp>
    </p:spTree>
    <p:extLst>
      <p:ext uri="{BB962C8B-B14F-4D97-AF65-F5344CB8AC3E}">
        <p14:creationId xmlns:p14="http://schemas.microsoft.com/office/powerpoint/2010/main" val="1287325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6.1.3.2 </a:t>
            </a:r>
            <a:r>
              <a:rPr lang="en-US" sz="1200" b="1" dirty="0" smtClean="0">
                <a:ea typeface="ＭＳ Ｐゴシック" pitchFamily="34" charset="-128"/>
              </a:rPr>
              <a:t>Configure Router-on-a-Stick: Switch Configuration</a:t>
            </a:r>
            <a:endParaRPr lang="en-US" b="1" dirty="0" smtClean="0"/>
          </a:p>
        </p:txBody>
      </p:sp>
    </p:spTree>
    <p:extLst>
      <p:ext uri="{BB962C8B-B14F-4D97-AF65-F5344CB8AC3E}">
        <p14:creationId xmlns:p14="http://schemas.microsoft.com/office/powerpoint/2010/main" val="4077791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smtClean="0"/>
              <a:t>6.1.3.3 </a:t>
            </a:r>
            <a:r>
              <a:rPr lang="en-US" sz="1200" b="1" dirty="0" smtClean="0">
                <a:ea typeface="ＭＳ Ｐゴシック" pitchFamily="34" charset="-128"/>
              </a:rPr>
              <a:t>Configure Router-on-a-Stick: Router </a:t>
            </a:r>
            <a:r>
              <a:rPr lang="en-US" sz="1200" b="1" dirty="0" err="1" smtClean="0">
                <a:ea typeface="ＭＳ Ｐゴシック" pitchFamily="34" charset="-128"/>
              </a:rPr>
              <a:t>Subinterface</a:t>
            </a:r>
            <a:r>
              <a:rPr lang="en-US" sz="1200" b="1" dirty="0" smtClean="0">
                <a:ea typeface="ＭＳ Ｐゴシック" pitchFamily="34" charset="-128"/>
              </a:rPr>
              <a:t> Configuration</a:t>
            </a:r>
            <a:endParaRPr lang="en-US" b="1" dirty="0" smtClean="0"/>
          </a:p>
        </p:txBody>
      </p:sp>
    </p:spTree>
    <p:extLst>
      <p:ext uri="{BB962C8B-B14F-4D97-AF65-F5344CB8AC3E}">
        <p14:creationId xmlns:p14="http://schemas.microsoft.com/office/powerpoint/2010/main" val="234096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38</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None/>
              <a:tabLst/>
              <a:defRPr/>
            </a:pPr>
            <a:endParaRPr lang="en-US" b="1" dirty="0" smtClean="0"/>
          </a:p>
        </p:txBody>
      </p:sp>
    </p:spTree>
    <p:extLst>
      <p:ext uri="{BB962C8B-B14F-4D97-AF65-F5344CB8AC3E}">
        <p14:creationId xmlns:p14="http://schemas.microsoft.com/office/powerpoint/2010/main" val="3801955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defRPr>
            </a:lvl1pPr>
            <a:lvl2pPr marL="742950" indent="-285750" defTabSz="903288">
              <a:defRPr sz="2400">
                <a:solidFill>
                  <a:schemeClr val="tx1"/>
                </a:solidFill>
                <a:latin typeface="Arial" charset="0"/>
              </a:defRPr>
            </a:lvl2pPr>
            <a:lvl3pPr marL="1143000" indent="-228600" defTabSz="903288">
              <a:defRPr sz="2400">
                <a:solidFill>
                  <a:schemeClr val="tx1"/>
                </a:solidFill>
                <a:latin typeface="Arial" charset="0"/>
              </a:defRPr>
            </a:lvl3pPr>
            <a:lvl4pPr marL="1600200" indent="-228600" defTabSz="903288">
              <a:defRPr sz="2400">
                <a:solidFill>
                  <a:schemeClr val="tx1"/>
                </a:solidFill>
                <a:latin typeface="Arial" charset="0"/>
              </a:defRPr>
            </a:lvl4pPr>
            <a:lvl5pPr marL="2057400" indent="-228600" defTabSz="903288">
              <a:defRPr sz="2400">
                <a:solidFill>
                  <a:schemeClr val="tx1"/>
                </a:solidFill>
                <a:latin typeface="Arial"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defRPr>
            </a:lvl9pPr>
          </a:lstStyle>
          <a:p>
            <a:fld id="{B7BEEAE8-BFD7-4F5F-B657-E081A39E9320}" type="slidenum">
              <a:rPr lang="en-US" sz="800" smtClean="0"/>
              <a:pPr/>
              <a:t>39</a:t>
            </a:fld>
            <a:endParaRPr lang="en-US" sz="8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smtClean="0"/>
          </a:p>
          <a:p>
            <a:pPr marL="381000" indent="-381000" eaLnBrk="1" hangingPunct="1">
              <a:lnSpc>
                <a:spcPct val="75000"/>
              </a:lnSpc>
              <a:buFont typeface="Wingdings" pitchFamily="2" charset="2"/>
              <a:buNone/>
              <a:defRPr/>
            </a:pPr>
            <a:r>
              <a:rPr lang="en-US" altLang="ja-JP" sz="1200" b="1" dirty="0" smtClean="0">
                <a:ea typeface="ＭＳ Ｐゴシック" charset="-128"/>
                <a:cs typeface="Arial" pitchFamily="34" charset="0"/>
              </a:rPr>
              <a:t>Telnet</a:t>
            </a:r>
            <a:r>
              <a:rPr lang="en-US" altLang="ja-JP" sz="1200" dirty="0" smtClean="0">
                <a:ea typeface="ＭＳ Ｐゴシック" charset="-128"/>
                <a:cs typeface="Arial" pitchFamily="34" charset="0"/>
              </a:rPr>
              <a:t> </a:t>
            </a:r>
          </a:p>
          <a:p>
            <a:pPr eaLnBrk="1" hangingPunct="1">
              <a:lnSpc>
                <a:spcPct val="75000"/>
              </a:lnSpc>
              <a:defRPr/>
            </a:pPr>
            <a:r>
              <a:rPr lang="en-US" altLang="ja-JP" sz="1200" dirty="0" smtClean="0">
                <a:ea typeface="ＭＳ Ｐゴシック" charset="-128"/>
                <a:cs typeface="Arial" pitchFamily="34" charset="0"/>
              </a:rPr>
              <a:t>Method for remotely accessing the CLI over a network</a:t>
            </a:r>
          </a:p>
          <a:p>
            <a:pPr eaLnBrk="1" hangingPunct="1">
              <a:lnSpc>
                <a:spcPct val="75000"/>
              </a:lnSpc>
              <a:defRPr/>
            </a:pPr>
            <a:r>
              <a:rPr lang="en-US" altLang="ja-JP" sz="1200" dirty="0" smtClean="0">
                <a:ea typeface="ＭＳ Ｐゴシック" charset="-128"/>
                <a:cs typeface="Arial" pitchFamily="34" charset="0"/>
              </a:rPr>
              <a:t>Require active networking services and one active interface that is configured</a:t>
            </a:r>
          </a:p>
          <a:p>
            <a:pPr eaLnBrk="1" hangingPunct="1">
              <a:lnSpc>
                <a:spcPct val="75000"/>
              </a:lnSpc>
              <a:defRPr/>
            </a:pPr>
            <a:endParaRPr lang="en-US" altLang="ja-JP" sz="1200" dirty="0" smtClean="0">
              <a:ea typeface="ＭＳ Ｐゴシック" charset="-128"/>
              <a:cs typeface="Arial" pitchFamily="34" charset="0"/>
            </a:endParaRPr>
          </a:p>
          <a:p>
            <a:pPr marL="0" indent="0" eaLnBrk="1" hangingPunct="1">
              <a:lnSpc>
                <a:spcPct val="75000"/>
              </a:lnSpc>
              <a:buFont typeface="Wingdings" pitchFamily="2" charset="2"/>
              <a:buNone/>
              <a:defRPr/>
            </a:pPr>
            <a:r>
              <a:rPr lang="en-US" altLang="ja-JP" sz="1200" b="1" dirty="0" smtClean="0">
                <a:ea typeface="ＭＳ Ｐゴシック" charset="-128"/>
                <a:cs typeface="Arial" pitchFamily="34" charset="0"/>
              </a:rPr>
              <a:t>Secure Shell (SSH)</a:t>
            </a:r>
          </a:p>
          <a:p>
            <a:pPr eaLnBrk="1" hangingPunct="1">
              <a:lnSpc>
                <a:spcPct val="75000"/>
              </a:lnSpc>
              <a:defRPr/>
            </a:pPr>
            <a:r>
              <a:rPr lang="en-US" altLang="ja-JP" sz="1200" dirty="0" smtClean="0">
                <a:ea typeface="ＭＳ Ｐゴシック" charset="-128"/>
                <a:cs typeface="Arial" pitchFamily="34" charset="0"/>
              </a:rPr>
              <a:t>Remote login similar to Telnet, but utilizes more security</a:t>
            </a:r>
          </a:p>
          <a:p>
            <a:pPr eaLnBrk="1" hangingPunct="1">
              <a:lnSpc>
                <a:spcPct val="75000"/>
              </a:lnSpc>
              <a:defRPr/>
            </a:pPr>
            <a:r>
              <a:rPr lang="en-US" altLang="ja-JP" sz="1200" dirty="0" smtClean="0">
                <a:ea typeface="ＭＳ Ｐゴシック" charset="-128"/>
                <a:cs typeface="Arial" pitchFamily="34" charset="0"/>
              </a:rPr>
              <a:t>Stronger password authentication</a:t>
            </a:r>
          </a:p>
          <a:p>
            <a:pPr eaLnBrk="1" hangingPunct="1">
              <a:lnSpc>
                <a:spcPct val="75000"/>
              </a:lnSpc>
              <a:defRPr/>
            </a:pPr>
            <a:r>
              <a:rPr lang="en-US" altLang="ja-JP" sz="1200" dirty="0" smtClean="0">
                <a:ea typeface="ＭＳ Ｐゴシック" charset="-128"/>
                <a:cs typeface="Arial" pitchFamily="34" charset="0"/>
              </a:rPr>
              <a:t>Uses encryption when transporting data</a:t>
            </a:r>
          </a:p>
          <a:p>
            <a:pPr eaLnBrk="1" hangingPunct="1">
              <a:lnSpc>
                <a:spcPct val="75000"/>
              </a:lnSpc>
              <a:defRPr/>
            </a:pPr>
            <a:endParaRPr lang="en-US" altLang="ja-JP" sz="1200" dirty="0" smtClean="0">
              <a:ea typeface="ＭＳ Ｐゴシック" charset="-128"/>
              <a:cs typeface="Arial" pitchFamily="34" charset="0"/>
            </a:endParaRPr>
          </a:p>
          <a:p>
            <a:pPr marL="0" indent="0" eaLnBrk="1" hangingPunct="1">
              <a:lnSpc>
                <a:spcPct val="75000"/>
              </a:lnSpc>
              <a:buNone/>
              <a:defRPr/>
            </a:pPr>
            <a:r>
              <a:rPr lang="en-US" altLang="ja-JP" sz="1200" b="1" dirty="0" smtClean="0">
                <a:ea typeface="ＭＳ Ｐゴシック" charset="-128"/>
                <a:cs typeface="Arial" pitchFamily="34" charset="0"/>
              </a:rPr>
              <a:t>Console</a:t>
            </a:r>
          </a:p>
          <a:p>
            <a:endParaRPr lang="en-US" dirty="0" smtClean="0"/>
          </a:p>
          <a:p>
            <a:pPr>
              <a:lnSpc>
                <a:spcPct val="80000"/>
              </a:lnSpc>
              <a:buFontTx/>
              <a:buNone/>
            </a:pPr>
            <a:endParaRPr lang="en-US" dirty="0" smtClean="0"/>
          </a:p>
        </p:txBody>
      </p:sp>
    </p:spTree>
    <p:extLst>
      <p:ext uri="{BB962C8B-B14F-4D97-AF65-F5344CB8AC3E}">
        <p14:creationId xmlns:p14="http://schemas.microsoft.com/office/powerpoint/2010/main" val="3125747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defRPr>
            </a:lvl1pPr>
            <a:lvl2pPr marL="742950" indent="-285750" defTabSz="903288">
              <a:defRPr sz="2400">
                <a:solidFill>
                  <a:schemeClr val="tx1"/>
                </a:solidFill>
                <a:latin typeface="Arial" charset="0"/>
              </a:defRPr>
            </a:lvl2pPr>
            <a:lvl3pPr marL="1143000" indent="-228600" defTabSz="903288">
              <a:defRPr sz="2400">
                <a:solidFill>
                  <a:schemeClr val="tx1"/>
                </a:solidFill>
                <a:latin typeface="Arial" charset="0"/>
              </a:defRPr>
            </a:lvl3pPr>
            <a:lvl4pPr marL="1600200" indent="-228600" defTabSz="903288">
              <a:defRPr sz="2400">
                <a:solidFill>
                  <a:schemeClr val="tx1"/>
                </a:solidFill>
                <a:latin typeface="Arial" charset="0"/>
              </a:defRPr>
            </a:lvl4pPr>
            <a:lvl5pPr marL="2057400" indent="-228600" defTabSz="903288">
              <a:defRPr sz="2400">
                <a:solidFill>
                  <a:schemeClr val="tx1"/>
                </a:solidFill>
                <a:latin typeface="Arial"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defRPr>
            </a:lvl9pPr>
          </a:lstStyle>
          <a:p>
            <a:fld id="{B30ECD55-717D-4554-9CC2-3C33D910F2C3}" type="slidenum">
              <a:rPr lang="en-US" sz="800" smtClean="0"/>
              <a:pPr/>
              <a:t>40</a:t>
            </a:fld>
            <a:endParaRPr lang="en-US" sz="800" smtClean="0"/>
          </a:p>
        </p:txBody>
      </p:sp>
      <p:sp>
        <p:nvSpPr>
          <p:cNvPr id="70659"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defRPr/>
            </a:pPr>
            <a:endParaRPr lang="en-US" dirty="0" smtClean="0"/>
          </a:p>
          <a:p>
            <a:pPr marL="0" indent="0">
              <a:buFontTx/>
              <a:buNone/>
              <a:defRPr/>
            </a:pPr>
            <a:r>
              <a:rPr lang="en-US" dirty="0" smtClean="0"/>
              <a:t>In hierarchical order from most basic to most specialized, the major modes are:</a:t>
            </a:r>
          </a:p>
          <a:p>
            <a:pPr>
              <a:defRPr/>
            </a:pPr>
            <a:r>
              <a:rPr lang="en-US" dirty="0" smtClean="0"/>
              <a:t>User executive (User EXEC) mode</a:t>
            </a:r>
          </a:p>
          <a:p>
            <a:pPr>
              <a:defRPr/>
            </a:pPr>
            <a:r>
              <a:rPr lang="en-US" dirty="0" smtClean="0"/>
              <a:t>Privileged executive (Privileged EXEC) mode – required to view </a:t>
            </a:r>
            <a:r>
              <a:rPr lang="en-US" dirty="0" err="1" smtClean="0"/>
              <a:t>configs</a:t>
            </a:r>
            <a:r>
              <a:rPr lang="en-US" dirty="0" smtClean="0"/>
              <a:t>,</a:t>
            </a:r>
            <a:r>
              <a:rPr lang="en-US" baseline="0" dirty="0" smtClean="0"/>
              <a:t> debug, view detailed stats</a:t>
            </a:r>
            <a:endParaRPr lang="en-US" dirty="0" smtClean="0"/>
          </a:p>
          <a:p>
            <a:pPr>
              <a:defRPr/>
            </a:pPr>
            <a:r>
              <a:rPr lang="en-US" dirty="0" smtClean="0"/>
              <a:t>Global configuration mode</a:t>
            </a:r>
          </a:p>
          <a:p>
            <a:pPr>
              <a:defRPr/>
            </a:pPr>
            <a:r>
              <a:rPr lang="en-US" dirty="0" smtClean="0"/>
              <a:t>Other specific configuration modes, such as Interface configuration mode.</a:t>
            </a:r>
          </a:p>
          <a:p>
            <a:pPr>
              <a:defRPr/>
            </a:pPr>
            <a:r>
              <a:rPr lang="en-US" dirty="0" smtClean="0"/>
              <a:t>Each mode has a distinctive prompt</a:t>
            </a:r>
          </a:p>
        </p:txBody>
      </p:sp>
    </p:spTree>
    <p:extLst>
      <p:ext uri="{BB962C8B-B14F-4D97-AF65-F5344CB8AC3E}">
        <p14:creationId xmlns:p14="http://schemas.microsoft.com/office/powerpoint/2010/main" val="1699360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5</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0" indent="0" fontAlgn="base">
              <a:buNone/>
            </a:pPr>
            <a:r>
              <a:rPr lang="en-US" sz="1200" b="0" i="0" kern="1200" dirty="0" smtClean="0">
                <a:solidFill>
                  <a:schemeClr val="tx1"/>
                </a:solidFill>
                <a:effectLst/>
                <a:latin typeface="Arial" charset="0"/>
                <a:ea typeface="+mn-ea"/>
                <a:cs typeface="+mn-cs"/>
              </a:rPr>
              <a:t>Core – high speed packet switching, separate failure domains – router</a:t>
            </a:r>
            <a:r>
              <a:rPr lang="en-US" sz="1200" b="0" i="0" kern="1200" baseline="0" dirty="0" smtClean="0">
                <a:solidFill>
                  <a:schemeClr val="tx1"/>
                </a:solidFill>
                <a:effectLst/>
                <a:latin typeface="Arial" charset="0"/>
                <a:ea typeface="+mn-ea"/>
                <a:cs typeface="+mn-cs"/>
              </a:rPr>
              <a:t> / multilayer switch</a:t>
            </a:r>
            <a:endParaRPr lang="en-US" sz="1200" b="0" i="0" kern="1200" dirty="0" smtClean="0">
              <a:solidFill>
                <a:schemeClr val="tx1"/>
              </a:solidFill>
              <a:effectLst/>
              <a:latin typeface="Arial" charset="0"/>
              <a:ea typeface="+mn-ea"/>
              <a:cs typeface="+mn-cs"/>
            </a:endParaRPr>
          </a:p>
          <a:p>
            <a:pPr marL="0" indent="0" fontAlgn="base">
              <a:buNone/>
            </a:pPr>
            <a:r>
              <a:rPr lang="en-US" sz="1200" b="0" i="0" kern="1200" dirty="0" smtClean="0">
                <a:solidFill>
                  <a:schemeClr val="tx1"/>
                </a:solidFill>
                <a:effectLst/>
                <a:latin typeface="Arial" charset="0"/>
                <a:ea typeface="+mn-ea"/>
                <a:cs typeface="+mn-cs"/>
              </a:rPr>
              <a:t>Distribution – Policy (FW, ACL), </a:t>
            </a:r>
            <a:r>
              <a:rPr lang="en-US" sz="1200" b="0" i="0" kern="1200" dirty="0" err="1" smtClean="0">
                <a:solidFill>
                  <a:schemeClr val="tx1"/>
                </a:solidFill>
                <a:effectLst/>
                <a:latin typeface="Arial" charset="0"/>
                <a:ea typeface="+mn-ea"/>
                <a:cs typeface="+mn-cs"/>
              </a:rPr>
              <a:t>QoS</a:t>
            </a:r>
            <a:r>
              <a:rPr lang="en-US" sz="1200" b="0" i="0" kern="1200" dirty="0" smtClean="0">
                <a:solidFill>
                  <a:schemeClr val="tx1"/>
                </a:solidFill>
                <a:effectLst/>
                <a:latin typeface="Arial" charset="0"/>
                <a:ea typeface="+mn-ea"/>
                <a:cs typeface="+mn-cs"/>
              </a:rPr>
              <a:t> – router / multilayer switch</a:t>
            </a:r>
          </a:p>
          <a:p>
            <a:pPr marL="0" indent="0" fontAlgn="base">
              <a:buNone/>
            </a:pPr>
            <a:r>
              <a:rPr lang="en-US" sz="1200" b="0" i="0" kern="1200" dirty="0" smtClean="0">
                <a:solidFill>
                  <a:schemeClr val="tx1"/>
                </a:solidFill>
                <a:effectLst/>
                <a:latin typeface="Arial" charset="0"/>
                <a:ea typeface="+mn-ea"/>
                <a:cs typeface="+mn-cs"/>
              </a:rPr>
              <a:t>Access – end device connection, </a:t>
            </a:r>
            <a:r>
              <a:rPr lang="en-US" sz="1200" b="0" i="0" kern="1200" dirty="0" err="1" smtClean="0">
                <a:solidFill>
                  <a:schemeClr val="tx1"/>
                </a:solidFill>
                <a:effectLst/>
                <a:latin typeface="Arial" charset="0"/>
                <a:ea typeface="+mn-ea"/>
                <a:cs typeface="+mn-cs"/>
              </a:rPr>
              <a:t>QoS</a:t>
            </a:r>
            <a:r>
              <a:rPr lang="en-US" sz="1200" b="0" i="0" kern="1200" dirty="0" smtClean="0">
                <a:solidFill>
                  <a:schemeClr val="tx1"/>
                </a:solidFill>
                <a:effectLst/>
                <a:latin typeface="Arial" charset="0"/>
                <a:ea typeface="+mn-ea"/>
                <a:cs typeface="+mn-cs"/>
              </a:rPr>
              <a:t> – switch </a:t>
            </a:r>
          </a:p>
          <a:p>
            <a:pPr marL="0" indent="0" fontAlgn="base">
              <a:buNone/>
            </a:pPr>
            <a:endParaRPr lang="en-US" sz="1200" b="1" i="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2131751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defRPr>
            </a:lvl1pPr>
            <a:lvl2pPr marL="742950" indent="-285750" defTabSz="903288">
              <a:defRPr sz="2400">
                <a:solidFill>
                  <a:schemeClr val="tx1"/>
                </a:solidFill>
                <a:latin typeface="Arial" charset="0"/>
              </a:defRPr>
            </a:lvl2pPr>
            <a:lvl3pPr marL="1143000" indent="-228600" defTabSz="903288">
              <a:defRPr sz="2400">
                <a:solidFill>
                  <a:schemeClr val="tx1"/>
                </a:solidFill>
                <a:latin typeface="Arial" charset="0"/>
              </a:defRPr>
            </a:lvl3pPr>
            <a:lvl4pPr marL="1600200" indent="-228600" defTabSz="903288">
              <a:defRPr sz="2400">
                <a:solidFill>
                  <a:schemeClr val="tx1"/>
                </a:solidFill>
                <a:latin typeface="Arial" charset="0"/>
              </a:defRPr>
            </a:lvl4pPr>
            <a:lvl5pPr marL="2057400" indent="-228600" defTabSz="903288">
              <a:defRPr sz="2400">
                <a:solidFill>
                  <a:schemeClr val="tx1"/>
                </a:solidFill>
                <a:latin typeface="Arial"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defRPr>
            </a:lvl9pPr>
          </a:lstStyle>
          <a:p>
            <a:fld id="{C41463F0-4B87-4884-AF35-DA47D97BACAF}" type="slidenum">
              <a:rPr lang="en-US" sz="800" smtClean="0"/>
              <a:pPr/>
              <a:t>41</a:t>
            </a:fld>
            <a:endParaRPr lang="en-US" sz="8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pPr>
            <a:r>
              <a:rPr lang="en-US" dirty="0" smtClean="0"/>
              <a:t>To move from the global configuration mode to the privileged EXEC mode, you enter the command </a:t>
            </a:r>
            <a:r>
              <a:rPr lang="en-US" b="1" dirty="0" smtClean="0"/>
              <a:t>exit.</a:t>
            </a:r>
            <a:endParaRPr lang="en-US" dirty="0" smtClean="0"/>
          </a:p>
          <a:p>
            <a:pPr marL="112713" indent="-112713">
              <a:lnSpc>
                <a:spcPct val="80000"/>
              </a:lnSpc>
            </a:pPr>
            <a:r>
              <a:rPr lang="en-US" dirty="0" smtClean="0"/>
              <a:t>To move from any </a:t>
            </a:r>
            <a:r>
              <a:rPr lang="en-US" dirty="0" err="1" smtClean="0"/>
              <a:t>submode</a:t>
            </a:r>
            <a:r>
              <a:rPr lang="en-US" dirty="0" smtClean="0"/>
              <a:t> of the global configuration mode to the mode one step above it in the hierarchy of modes, enter the </a:t>
            </a:r>
            <a:r>
              <a:rPr lang="en-US" b="1" dirty="0" smtClean="0"/>
              <a:t>exit </a:t>
            </a:r>
            <a:r>
              <a:rPr lang="en-US" dirty="0" smtClean="0"/>
              <a:t>command.</a:t>
            </a:r>
          </a:p>
          <a:p>
            <a:pPr marL="112713" indent="-112713">
              <a:lnSpc>
                <a:spcPct val="80000"/>
              </a:lnSpc>
            </a:pPr>
            <a:r>
              <a:rPr lang="en-US" dirty="0" smtClean="0"/>
              <a:t>To move from any </a:t>
            </a:r>
            <a:r>
              <a:rPr lang="en-US" dirty="0" err="1" smtClean="0"/>
              <a:t>submode</a:t>
            </a:r>
            <a:r>
              <a:rPr lang="en-US" dirty="0" smtClean="0"/>
              <a:t> of the privileged EXEC mode to the privileged EXEC mode, enter the </a:t>
            </a:r>
            <a:r>
              <a:rPr lang="en-US" b="1" dirty="0" smtClean="0"/>
              <a:t>end </a:t>
            </a:r>
            <a:r>
              <a:rPr lang="en-US" dirty="0" smtClean="0"/>
              <a:t>command or enter the key combination </a:t>
            </a:r>
            <a:r>
              <a:rPr lang="en-US" b="1" dirty="0" err="1" smtClean="0"/>
              <a:t>Ctrl+Z</a:t>
            </a:r>
            <a:r>
              <a:rPr lang="en-US" dirty="0" smtClean="0"/>
              <a:t>. </a:t>
            </a:r>
          </a:p>
          <a:p>
            <a:pPr marL="112713" indent="-112713">
              <a:lnSpc>
                <a:spcPct val="80000"/>
              </a:lnSpc>
            </a:pPr>
            <a:r>
              <a:rPr lang="en-US" dirty="0" smtClean="0"/>
              <a:t>To move from any </a:t>
            </a:r>
            <a:r>
              <a:rPr lang="en-US" dirty="0" err="1" smtClean="0"/>
              <a:t>submode</a:t>
            </a:r>
            <a:r>
              <a:rPr lang="en-US" dirty="0" smtClean="0"/>
              <a:t> of the global configuration mode to another “immediate” </a:t>
            </a:r>
            <a:r>
              <a:rPr lang="en-US" dirty="0" err="1" smtClean="0"/>
              <a:t>submode</a:t>
            </a:r>
            <a:r>
              <a:rPr lang="en-US" dirty="0" smtClean="0"/>
              <a:t> of the global configuration mode, simply enter the corresponding command that is normally entered from global configuration mode</a:t>
            </a:r>
          </a:p>
        </p:txBody>
      </p:sp>
    </p:spTree>
    <p:extLst>
      <p:ext uri="{BB962C8B-B14F-4D97-AF65-F5344CB8AC3E}">
        <p14:creationId xmlns:p14="http://schemas.microsoft.com/office/powerpoint/2010/main" val="950138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sensitive help</a:t>
            </a:r>
          </a:p>
          <a:p>
            <a:r>
              <a:rPr lang="en-US" sz="1200" dirty="0" smtClean="0"/>
              <a:t>TAB auto complete</a:t>
            </a:r>
          </a:p>
          <a:p>
            <a:endParaRPr lang="en-US" sz="1200" dirty="0" smtClean="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4236856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defRPr>
            </a:lvl1pPr>
            <a:lvl2pPr marL="742950" indent="-285750" defTabSz="903288">
              <a:defRPr sz="2400">
                <a:solidFill>
                  <a:schemeClr val="tx1"/>
                </a:solidFill>
                <a:latin typeface="Arial" charset="0"/>
              </a:defRPr>
            </a:lvl2pPr>
            <a:lvl3pPr marL="1143000" indent="-228600" defTabSz="903288">
              <a:defRPr sz="2400">
                <a:solidFill>
                  <a:schemeClr val="tx1"/>
                </a:solidFill>
                <a:latin typeface="Arial" charset="0"/>
              </a:defRPr>
            </a:lvl3pPr>
            <a:lvl4pPr marL="1600200" indent="-228600" defTabSz="903288">
              <a:defRPr sz="2400">
                <a:solidFill>
                  <a:schemeClr val="tx1"/>
                </a:solidFill>
                <a:latin typeface="Arial" charset="0"/>
              </a:defRPr>
            </a:lvl4pPr>
            <a:lvl5pPr marL="2057400" indent="-228600" defTabSz="903288">
              <a:defRPr sz="2400">
                <a:solidFill>
                  <a:schemeClr val="tx1"/>
                </a:solidFill>
                <a:latin typeface="Arial"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defRPr>
            </a:lvl9pPr>
          </a:lstStyle>
          <a:p>
            <a:fld id="{E58E038E-502A-4475-8F11-6ED9853B189E}" type="slidenum">
              <a:rPr lang="en-US" sz="800" smtClean="0"/>
              <a:pPr/>
              <a:t>43</a:t>
            </a:fld>
            <a:endParaRPr lang="en-US" sz="800"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dirty="0" smtClean="0"/>
              <a:t>device# </a:t>
            </a:r>
            <a:r>
              <a:rPr lang="en-US" b="1" dirty="0" smtClean="0"/>
              <a:t>erase startup-</a:t>
            </a:r>
            <a:r>
              <a:rPr lang="en-US" b="1" dirty="0" err="1" smtClean="0"/>
              <a:t>config</a:t>
            </a:r>
            <a:endParaRPr lang="en-US" dirty="0" smtClean="0"/>
          </a:p>
          <a:p>
            <a:r>
              <a:rPr lang="en-US" dirty="0" smtClean="0"/>
              <a:t>After the command is issued, the switch will prompt you for confirmation:</a:t>
            </a:r>
          </a:p>
          <a:p>
            <a:r>
              <a:rPr lang="en-US" dirty="0" smtClean="0"/>
              <a:t>Erasing the </a:t>
            </a:r>
            <a:r>
              <a:rPr lang="en-US" dirty="0" err="1" smtClean="0"/>
              <a:t>nvram</a:t>
            </a:r>
            <a:r>
              <a:rPr lang="en-US" dirty="0" smtClean="0"/>
              <a:t> </a:t>
            </a:r>
            <a:r>
              <a:rPr lang="en-US" dirty="0" err="1" smtClean="0"/>
              <a:t>filesystem</a:t>
            </a:r>
            <a:r>
              <a:rPr lang="en-US" dirty="0" smtClean="0"/>
              <a:t> will remove all configuration files! Continue? [confirm]</a:t>
            </a:r>
          </a:p>
          <a:p>
            <a:r>
              <a:rPr lang="en-US" dirty="0" smtClean="0"/>
              <a:t>Confirm is the default response. To confirm and erase the startup configuration file, press . Pressing any other key will abort the process.</a:t>
            </a:r>
          </a:p>
          <a:p>
            <a:r>
              <a:rPr lang="en-NZ" dirty="0" smtClean="0"/>
              <a:t>Copy run to start – doesn’t erase running </a:t>
            </a:r>
            <a:r>
              <a:rPr lang="en-NZ" dirty="0" err="1" smtClean="0"/>
              <a:t>config</a:t>
            </a:r>
            <a:r>
              <a:rPr lang="en-NZ" dirty="0" smtClean="0"/>
              <a:t>, it is instead merged</a:t>
            </a:r>
            <a:endParaRPr lang="en-US" dirty="0" smtClean="0"/>
          </a:p>
          <a:p>
            <a:pPr>
              <a:lnSpc>
                <a:spcPct val="80000"/>
              </a:lnSpc>
              <a:buFontTx/>
              <a:buNone/>
            </a:pPr>
            <a:endParaRPr lang="en-US" dirty="0" smtClean="0"/>
          </a:p>
        </p:txBody>
      </p:sp>
    </p:spTree>
    <p:extLst>
      <p:ext uri="{BB962C8B-B14F-4D97-AF65-F5344CB8AC3E}">
        <p14:creationId xmlns:p14="http://schemas.microsoft.com/office/powerpoint/2010/main" val="2592039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44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6.1.1.2 Why Use Static Routing?</a:t>
            </a:r>
          </a:p>
          <a:p>
            <a:pPr marL="112713" indent="-112713"/>
            <a:r>
              <a:rPr lang="en-US" dirty="0" smtClean="0"/>
              <a:t>Static routing provides some advantages over dynamic routing, including:</a:t>
            </a:r>
          </a:p>
          <a:p>
            <a:pPr lvl="1"/>
            <a:r>
              <a:rPr lang="en-US" dirty="0" smtClean="0"/>
              <a:t>Static routes are not advertised over the network, resulting in better security.</a:t>
            </a:r>
          </a:p>
          <a:p>
            <a:pPr lvl="1"/>
            <a:r>
              <a:rPr lang="en-US" dirty="0" smtClean="0"/>
              <a:t>Static routes use less bandwidth than dynamic routing protocols, no CPU cycles are used to calculate and communicate routes.</a:t>
            </a:r>
          </a:p>
          <a:p>
            <a:pPr lvl="1"/>
            <a:r>
              <a:rPr lang="en-US" dirty="0" smtClean="0"/>
              <a:t>The path a static route uses to send data is known.</a:t>
            </a:r>
          </a:p>
          <a:p>
            <a:pPr marL="112713" indent="-112713"/>
            <a:r>
              <a:rPr lang="en-US" dirty="0" smtClean="0"/>
              <a:t>Static routing has the following disadvantages:</a:t>
            </a:r>
          </a:p>
          <a:p>
            <a:pPr lvl="1"/>
            <a:r>
              <a:rPr lang="en-US" dirty="0" smtClean="0"/>
              <a:t>Initial configuration and maintenance is time-consuming.</a:t>
            </a:r>
          </a:p>
          <a:p>
            <a:pPr lvl="1"/>
            <a:r>
              <a:rPr lang="en-US" dirty="0" smtClean="0"/>
              <a:t>Configuration is error-prone, especially in large networks.</a:t>
            </a:r>
          </a:p>
          <a:p>
            <a:pPr lvl="1"/>
            <a:r>
              <a:rPr lang="en-US" dirty="0" smtClean="0"/>
              <a:t>Administrator intervention is required to maintain changing route information.</a:t>
            </a:r>
          </a:p>
          <a:p>
            <a:pPr lvl="1"/>
            <a:r>
              <a:rPr lang="en-US" dirty="0" smtClean="0"/>
              <a:t>Does not scale well with growing networks; maintenance becomes cumbersome.</a:t>
            </a:r>
          </a:p>
          <a:p>
            <a:pPr lvl="1"/>
            <a:r>
              <a:rPr lang="en-US" dirty="0" smtClean="0"/>
              <a:t>Requires complete knowledge of the whole network for proper implementation.</a:t>
            </a:r>
          </a:p>
          <a:p>
            <a:pPr lvl="0"/>
            <a:endParaRPr lang="en-US" dirty="0" smtClean="0"/>
          </a:p>
        </p:txBody>
      </p:sp>
    </p:spTree>
    <p:extLst>
      <p:ext uri="{BB962C8B-B14F-4D97-AF65-F5344CB8AC3E}">
        <p14:creationId xmlns:p14="http://schemas.microsoft.com/office/powerpoint/2010/main" val="3459279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45</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4.3.1.2 Routing Table Sources</a:t>
            </a:r>
          </a:p>
        </p:txBody>
      </p:sp>
    </p:spTree>
    <p:extLst>
      <p:ext uri="{BB962C8B-B14F-4D97-AF65-F5344CB8AC3E}">
        <p14:creationId xmlns:p14="http://schemas.microsoft.com/office/powerpoint/2010/main" val="4215215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46</a:t>
            </a:fld>
            <a:endParaRPr lang="en-US" dirty="0"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4.3.2.1 </a:t>
            </a:r>
            <a:r>
              <a:rPr lang="en-US" b="1" dirty="0" smtClean="0"/>
              <a:t>Directly Connected Interfaces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4.3.2.2 Directly Connected Route Table Entries</a:t>
            </a:r>
          </a:p>
        </p:txBody>
      </p:sp>
    </p:spTree>
    <p:extLst>
      <p:ext uri="{BB962C8B-B14F-4D97-AF65-F5344CB8AC3E}">
        <p14:creationId xmlns:p14="http://schemas.microsoft.com/office/powerpoint/2010/main" val="3392941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solidFill>
                  <a:prstClr val="black"/>
                </a:solidFill>
              </a:rPr>
              <a:pPr/>
              <a:t>47</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baseline="0" dirty="0" smtClean="0"/>
              <a:t>4.2.2.4 Administrative Distance</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b="1" dirty="0" smtClean="0"/>
              <a:t>4.2.2.5 Activity – Order the Steps in the Packet Forwarding Process</a:t>
            </a:r>
          </a:p>
        </p:txBody>
      </p:sp>
    </p:spTree>
    <p:extLst>
      <p:ext uri="{BB962C8B-B14F-4D97-AF65-F5344CB8AC3E}">
        <p14:creationId xmlns:p14="http://schemas.microsoft.com/office/powerpoint/2010/main" val="3063336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48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Can specify next-hop</a:t>
            </a:r>
            <a:r>
              <a:rPr lang="en-US" sz="1200" b="1" i="0" kern="1200" baseline="0" dirty="0" smtClean="0">
                <a:solidFill>
                  <a:schemeClr val="tx1"/>
                </a:solidFill>
                <a:effectLst/>
                <a:latin typeface="Arial" charset="0"/>
                <a:ea typeface="+mn-ea"/>
                <a:cs typeface="+mn-cs"/>
              </a:rPr>
              <a:t> </a:t>
            </a:r>
            <a:r>
              <a:rPr lang="en-US" sz="1200" b="1" i="0" kern="1200" baseline="0" dirty="0" err="1" smtClean="0">
                <a:solidFill>
                  <a:schemeClr val="tx1"/>
                </a:solidFill>
                <a:effectLst/>
                <a:latin typeface="Arial" charset="0"/>
                <a:ea typeface="+mn-ea"/>
                <a:cs typeface="+mn-cs"/>
              </a:rPr>
              <a:t>ip</a:t>
            </a:r>
            <a:r>
              <a:rPr lang="en-US" sz="1200" b="1" i="0" kern="1200" baseline="0" dirty="0" smtClean="0">
                <a:solidFill>
                  <a:schemeClr val="tx1"/>
                </a:solidFill>
                <a:effectLst/>
                <a:latin typeface="Arial" charset="0"/>
                <a:ea typeface="+mn-ea"/>
                <a:cs typeface="+mn-cs"/>
              </a:rPr>
              <a:t>, outgoing interface or both (legacy requirement).</a:t>
            </a:r>
            <a:endParaRPr lang="en-US" sz="1200" b="1" i="0" kern="1200" dirty="0" smtClean="0">
              <a:solidFill>
                <a:schemeClr val="tx1"/>
              </a:solidFill>
              <a:effectLst/>
              <a:latin typeface="Arial" charset="0"/>
              <a:ea typeface="+mn-ea"/>
              <a:cs typeface="+mn-cs"/>
            </a:endParaRPr>
          </a:p>
          <a:p>
            <a:pPr marL="0" indent="0" fontAlgn="base">
              <a:buNone/>
            </a:pPr>
            <a:r>
              <a:rPr lang="en-US" sz="1200" b="1" i="0" kern="1200" dirty="0" smtClean="0">
                <a:solidFill>
                  <a:schemeClr val="tx1"/>
                </a:solidFill>
                <a:effectLst/>
                <a:latin typeface="Arial" charset="0"/>
                <a:ea typeface="+mn-ea"/>
                <a:cs typeface="+mn-cs"/>
              </a:rPr>
              <a:t>Always use next- hop </a:t>
            </a:r>
            <a:r>
              <a:rPr lang="en-US" sz="1200" b="1" i="0" kern="1200" dirty="0" err="1" smtClean="0">
                <a:solidFill>
                  <a:schemeClr val="tx1"/>
                </a:solidFill>
                <a:effectLst/>
                <a:latin typeface="Arial" charset="0"/>
                <a:ea typeface="+mn-ea"/>
                <a:cs typeface="+mn-cs"/>
              </a:rPr>
              <a:t>ip</a:t>
            </a:r>
            <a:r>
              <a:rPr lang="en-US" sz="1200" b="1" i="0" kern="1200" dirty="0" smtClean="0">
                <a:solidFill>
                  <a:schemeClr val="tx1"/>
                </a:solidFill>
                <a:effectLst/>
                <a:latin typeface="Arial" charset="0"/>
                <a:ea typeface="+mn-ea"/>
                <a:cs typeface="+mn-cs"/>
              </a:rPr>
              <a:t>. </a:t>
            </a:r>
            <a:r>
              <a:rPr lang="en-US" sz="1200" b="1" i="0" kern="1200" dirty="0" err="1" smtClean="0">
                <a:solidFill>
                  <a:schemeClr val="tx1"/>
                </a:solidFill>
                <a:effectLst/>
                <a:latin typeface="Arial" charset="0"/>
                <a:ea typeface="+mn-ea"/>
                <a:cs typeface="+mn-cs"/>
              </a:rPr>
              <a:t>Recurisive</a:t>
            </a:r>
            <a:r>
              <a:rPr lang="en-US" sz="1200" b="1" i="0" kern="1200" baseline="0" dirty="0" smtClean="0">
                <a:solidFill>
                  <a:schemeClr val="tx1"/>
                </a:solidFill>
                <a:effectLst/>
                <a:latin typeface="Arial" charset="0"/>
                <a:ea typeface="+mn-ea"/>
                <a:cs typeface="+mn-cs"/>
              </a:rPr>
              <a:t> lookup does not occur with modern routers using CEF.</a:t>
            </a:r>
          </a:p>
          <a:p>
            <a:pPr marL="0" indent="0" fontAlgn="base">
              <a:buNone/>
            </a:pPr>
            <a:endParaRPr lang="en-US" sz="1200" b="1" i="0" kern="1200" baseline="0" dirty="0" smtClean="0">
              <a:solidFill>
                <a:schemeClr val="tx1"/>
              </a:solidFill>
              <a:effectLst/>
              <a:latin typeface="Arial" charset="0"/>
              <a:ea typeface="+mn-ea"/>
              <a:cs typeface="+mn-cs"/>
            </a:endParaRPr>
          </a:p>
          <a:p>
            <a:pPr marL="0" indent="0" fontAlgn="base">
              <a:buNone/>
            </a:pPr>
            <a:r>
              <a:rPr lang="en-NZ" sz="1200" b="0" i="0" kern="1200" dirty="0" smtClean="0">
                <a:solidFill>
                  <a:schemeClr val="tx1"/>
                </a:solidFill>
                <a:effectLst/>
                <a:latin typeface="Arial" charset="0"/>
                <a:ea typeface="+mn-ea"/>
                <a:cs typeface="+mn-cs"/>
              </a:rPr>
              <a:t>If you don't specify a next-hop, the next-hop router should be configured to do proxy ARP. What will happen is that your router will do an ARP request whenever a packet is sent to a new destination which is not in the ARP table and the next-hop router should respond with its MAC on behalf of destination. This configuration is not recommended as there will be both a delay initially to do the ARP and if you have many routes like this (or even worse, I saw default routes like this!) you'll see memory and high </a:t>
            </a:r>
            <a:r>
              <a:rPr lang="en-NZ" sz="1200" b="0" i="0" kern="1200" dirty="0" err="1" smtClean="0">
                <a:solidFill>
                  <a:schemeClr val="tx1"/>
                </a:solidFill>
                <a:effectLst/>
                <a:latin typeface="Arial" charset="0"/>
                <a:ea typeface="+mn-ea"/>
                <a:cs typeface="+mn-cs"/>
              </a:rPr>
              <a:t>cpu</a:t>
            </a:r>
            <a:r>
              <a:rPr lang="en-NZ" sz="1200" b="0" i="0" kern="1200" dirty="0" smtClean="0">
                <a:solidFill>
                  <a:schemeClr val="tx1"/>
                </a:solidFill>
                <a:effectLst/>
                <a:latin typeface="Arial" charset="0"/>
                <a:ea typeface="+mn-ea"/>
                <a:cs typeface="+mn-cs"/>
              </a:rPr>
              <a:t> issues.</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636269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49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a:buNone/>
            </a:pPr>
            <a:r>
              <a:rPr lang="en-US" dirty="0" smtClean="0"/>
              <a:t>Floating static routes are static routes that have an administrative distance greater than the administrative distance of another static route or dynamic routes: </a:t>
            </a:r>
          </a:p>
          <a:p>
            <a:r>
              <a:rPr lang="en-US" sz="1200" dirty="0" smtClean="0"/>
              <a:t>The administrative distance of a static route can be increased to make the route less desirable than that of another static route or a route learned through a dynamic routing protocol. </a:t>
            </a:r>
          </a:p>
          <a:p>
            <a:r>
              <a:rPr lang="en-US" sz="1200" dirty="0" smtClean="0"/>
              <a:t>In this way, the static route “floats” and is not used when the route with the better administrative distance is active. </a:t>
            </a:r>
          </a:p>
          <a:p>
            <a:r>
              <a:rPr lang="en-US" sz="1200" dirty="0" smtClean="0"/>
              <a:t>However, if the preferred route is lost, the floating static route can take over, and traffic can be sent through this alternate route.</a:t>
            </a:r>
          </a:p>
          <a:p>
            <a:pPr marL="0" indent="0" fontAlgn="base">
              <a:buNone/>
            </a:pP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596607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DFC9B780-5DB9-4EA3-984D-3ED5FA4B047E}" type="slidenum">
              <a:rPr lang="en-US" smtClean="0"/>
              <a:pPr>
                <a:defRPr/>
              </a:pPr>
              <a:t>50</a:t>
            </a:fld>
            <a:endParaRPr lang="en-US" dirty="0"/>
          </a:p>
        </p:txBody>
      </p:sp>
    </p:spTree>
    <p:extLst>
      <p:ext uri="{BB962C8B-B14F-4D97-AF65-F5344CB8AC3E}">
        <p14:creationId xmlns:p14="http://schemas.microsoft.com/office/powerpoint/2010/main" val="200300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6</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n-US" sz="1200" b="1" i="0" kern="1200" dirty="0" err="1" smtClean="0">
                <a:solidFill>
                  <a:schemeClr val="tx1"/>
                </a:solidFill>
                <a:effectLst/>
                <a:latin typeface="Arial" charset="0"/>
                <a:ea typeface="+mn-ea"/>
                <a:cs typeface="+mn-cs"/>
              </a:rPr>
              <a:t>Microsegmentation</a:t>
            </a:r>
            <a:r>
              <a:rPr lang="en-US" sz="1200" b="1" i="0" kern="1200" dirty="0" smtClean="0">
                <a:solidFill>
                  <a:schemeClr val="tx1"/>
                </a:solidFill>
                <a:effectLst/>
                <a:latin typeface="Arial" charset="0"/>
                <a:ea typeface="+mn-ea"/>
                <a:cs typeface="+mn-cs"/>
              </a:rPr>
              <a:t> = </a:t>
            </a:r>
            <a:r>
              <a:rPr lang="en-NZ" sz="1200" b="0" i="0" kern="1200" dirty="0" smtClean="0">
                <a:solidFill>
                  <a:schemeClr val="tx1"/>
                </a:solidFill>
                <a:effectLst/>
                <a:latin typeface="Arial" charset="0"/>
                <a:ea typeface="+mn-ea"/>
                <a:cs typeface="+mn-cs"/>
              </a:rPr>
              <a:t>split a larger collision domain into smaller ones in order to reduce collision probability</a:t>
            </a:r>
            <a:endParaRPr lang="en-US" sz="1200" b="1" i="0" kern="1200" dirty="0" smtClean="0">
              <a:solidFill>
                <a:schemeClr val="tx1"/>
              </a:solidFill>
              <a:effectLst/>
              <a:latin typeface="Arial" charset="0"/>
              <a:ea typeface="+mn-ea"/>
              <a:cs typeface="+mn-cs"/>
            </a:endParaRPr>
          </a:p>
          <a:p>
            <a:pPr marL="0" marR="0" indent="0" algn="l" defTabSz="1020763" rtl="0" eaLnBrk="0" fontAlgn="base" latinLnBrk="0" hangingPunct="0">
              <a:lnSpc>
                <a:spcPct val="90000"/>
              </a:lnSpc>
              <a:spcBef>
                <a:spcPct val="50000"/>
              </a:spcBef>
              <a:spcAft>
                <a:spcPct val="0"/>
              </a:spcAft>
              <a:buClrTx/>
              <a:buSzPct val="100000"/>
              <a:buFontTx/>
              <a:buNone/>
              <a:tabLst/>
              <a:defRPr/>
            </a:pPr>
            <a:endParaRPr lang="en-US" sz="1200" b="1" i="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4245269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RIPv2</a:t>
            </a:r>
          </a:p>
          <a:p>
            <a:pPr>
              <a:lnSpc>
                <a:spcPct val="80000"/>
              </a:lnSpc>
              <a:buFontTx/>
              <a:buNone/>
            </a:pPr>
            <a:r>
              <a:rPr lang="en-US" dirty="0">
                <a:latin typeface="Arial" charset="0"/>
              </a:rPr>
              <a:t>3.2.1</a:t>
            </a:r>
            <a:r>
              <a:rPr lang="en-US" baseline="0" dirty="0">
                <a:latin typeface="Arial" charset="0"/>
              </a:rPr>
              <a:t> </a:t>
            </a:r>
            <a:r>
              <a:rPr lang="en-US" dirty="0">
                <a:latin typeface="Arial" charset="0"/>
              </a:rPr>
              <a:t>–</a:t>
            </a:r>
            <a:r>
              <a:rPr lang="en-US" baseline="0" dirty="0">
                <a:latin typeface="Arial" charset="0"/>
              </a:rPr>
              <a:t> </a:t>
            </a:r>
            <a:r>
              <a:rPr lang="en-US" dirty="0">
                <a:latin typeface="Arial" charset="0"/>
              </a:rPr>
              <a:t>Configuring the RIP Protocol</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a:solidFill>
                  <a:schemeClr val="tx1"/>
                </a:solidFill>
                <a:effectLst/>
                <a:latin typeface="Arial" charset="0"/>
                <a:ea typeface="ＭＳ Ｐゴシック" charset="0"/>
                <a:cs typeface="ＭＳ Ｐゴシック" charset="0"/>
              </a:rPr>
              <a:t>3.2.1.1</a:t>
            </a:r>
            <a:r>
              <a:rPr lang="en-US" sz="1200" b="0" i="0" kern="1200" baseline="0" dirty="0">
                <a:solidFill>
                  <a:schemeClr val="tx1"/>
                </a:solidFill>
                <a:effectLst/>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 Router RIP Configuration </a:t>
            </a:r>
            <a:r>
              <a:rPr lang="en-US" sz="1200" b="0" i="0" kern="1200" dirty="0" smtClean="0">
                <a:solidFill>
                  <a:schemeClr val="tx1"/>
                </a:solidFill>
                <a:effectLst/>
                <a:latin typeface="Arial" charset="0"/>
                <a:ea typeface="ＭＳ Ｐゴシック" charset="0"/>
                <a:cs typeface="ＭＳ Ｐゴシック" charset="0"/>
              </a:rPr>
              <a:t>Modes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effectLst/>
              <a:latin typeface="Arial" charset="0"/>
              <a:ea typeface="ＭＳ Ｐゴシック" charset="0"/>
              <a:cs typeface="ＭＳ Ｐゴシック" charset="0"/>
            </a:endParaRPr>
          </a:p>
          <a:p>
            <a:r>
              <a:rPr lang="en-NZ" sz="1200" b="0" i="0" kern="1200" dirty="0" smtClean="0">
                <a:solidFill>
                  <a:schemeClr val="tx1"/>
                </a:solidFill>
                <a:effectLst/>
                <a:latin typeface="Arial" charset="0"/>
                <a:ea typeface="ＭＳ Ｐゴシック" charset="0"/>
                <a:cs typeface="ＭＳ Ｐゴシック" charset="0"/>
              </a:rPr>
              <a:t>Enables RIP on all interfaces that belong to a specific network. Associated interfaces now both send and receive RIP updates.</a:t>
            </a:r>
          </a:p>
          <a:p>
            <a:r>
              <a:rPr lang="en-NZ" sz="1200" b="0" i="0" kern="1200" dirty="0" smtClean="0">
                <a:solidFill>
                  <a:schemeClr val="tx1"/>
                </a:solidFill>
                <a:effectLst/>
                <a:latin typeface="Arial" charset="0"/>
                <a:ea typeface="ＭＳ Ｐゴシック" charset="0"/>
                <a:cs typeface="ＭＳ Ｐゴシック" charset="0"/>
              </a:rPr>
              <a:t>Advertises the specified network in RIP routing updates sent to other routers every 30 seconds.</a:t>
            </a:r>
          </a:p>
          <a:p>
            <a:r>
              <a:rPr lang="en-NZ" sz="1200" b="1" i="0" kern="1200" dirty="0" smtClean="0">
                <a:solidFill>
                  <a:schemeClr val="tx1"/>
                </a:solidFill>
                <a:effectLst/>
                <a:latin typeface="Arial" charset="0"/>
                <a:ea typeface="ＭＳ Ｐゴシック" charset="0"/>
                <a:cs typeface="ＭＳ Ｐゴシック" charset="0"/>
              </a:rPr>
              <a:t>Note</a:t>
            </a:r>
            <a:r>
              <a:rPr lang="en-NZ" sz="1200" b="0" i="0" kern="1200" dirty="0" smtClean="0">
                <a:solidFill>
                  <a:schemeClr val="tx1"/>
                </a:solidFill>
                <a:effectLst/>
                <a:latin typeface="Arial" charset="0"/>
                <a:ea typeface="ＭＳ Ｐゴシック" charset="0"/>
                <a:cs typeface="ＭＳ Ｐゴシック" charset="0"/>
              </a:rPr>
              <a:t>: RIPv1 is a classful routing protocol for IPv4. Therefore, if a subnet address is entered, the IOS automatically converts it to the classful network address. For example, entering the</a:t>
            </a:r>
            <a:r>
              <a:rPr lang="en-NZ" sz="1200" b="1" i="0" kern="1200" dirty="0" smtClean="0">
                <a:solidFill>
                  <a:schemeClr val="tx1"/>
                </a:solidFill>
                <a:effectLst/>
                <a:latin typeface="Arial" charset="0"/>
                <a:ea typeface="ＭＳ Ｐゴシック" charset="0"/>
                <a:cs typeface="ＭＳ Ｐゴシック" charset="0"/>
              </a:rPr>
              <a:t> network 192.168.1.32 </a:t>
            </a:r>
            <a:r>
              <a:rPr lang="en-NZ" sz="1200" b="0" i="0" kern="1200" dirty="0" smtClean="0">
                <a:solidFill>
                  <a:schemeClr val="tx1"/>
                </a:solidFill>
                <a:effectLst/>
                <a:latin typeface="Arial" charset="0"/>
                <a:ea typeface="ＭＳ Ｐゴシック" charset="0"/>
                <a:cs typeface="ＭＳ Ｐゴシック" charset="0"/>
              </a:rPr>
              <a:t>command would automatically be converted to</a:t>
            </a:r>
            <a:r>
              <a:rPr lang="en-NZ" sz="1200" b="1" i="0" kern="1200" dirty="0" smtClean="0">
                <a:solidFill>
                  <a:schemeClr val="tx1"/>
                </a:solidFill>
                <a:effectLst/>
                <a:latin typeface="Arial" charset="0"/>
                <a:ea typeface="ＭＳ Ｐゴシック" charset="0"/>
                <a:cs typeface="ＭＳ Ｐゴシック" charset="0"/>
              </a:rPr>
              <a:t> network 192.168.1.0 </a:t>
            </a:r>
            <a:r>
              <a:rPr lang="en-NZ" sz="1200" b="0" i="0" kern="1200" dirty="0" smtClean="0">
                <a:solidFill>
                  <a:schemeClr val="tx1"/>
                </a:solidFill>
                <a:effectLst/>
                <a:latin typeface="Arial" charset="0"/>
                <a:ea typeface="ＭＳ Ｐゴシック" charset="0"/>
                <a:cs typeface="ＭＳ Ｐゴシック" charset="0"/>
              </a:rPr>
              <a:t>in the running configuration file. The IOS does not give an error message, but instead corrects the input and enters the classful network address.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352492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RIPv2</a:t>
            </a:r>
          </a:p>
          <a:p>
            <a:pPr>
              <a:lnSpc>
                <a:spcPct val="80000"/>
              </a:lnSpc>
              <a:buFontTx/>
              <a:buNone/>
            </a:pPr>
            <a:r>
              <a:rPr lang="en-US" dirty="0">
                <a:latin typeface="Arial" charset="0"/>
              </a:rPr>
              <a:t>3.2.1</a:t>
            </a:r>
            <a:r>
              <a:rPr lang="en-US" baseline="0" dirty="0">
                <a:latin typeface="Arial" charset="0"/>
              </a:rPr>
              <a:t> </a:t>
            </a:r>
            <a:r>
              <a:rPr lang="en-US" dirty="0">
                <a:latin typeface="Arial" charset="0"/>
              </a:rPr>
              <a:t>–</a:t>
            </a:r>
            <a:r>
              <a:rPr lang="en-US" baseline="0" dirty="0">
                <a:latin typeface="Arial" charset="0"/>
              </a:rPr>
              <a:t> </a:t>
            </a:r>
            <a:r>
              <a:rPr lang="en-US" dirty="0">
                <a:latin typeface="Arial" charset="0"/>
              </a:rPr>
              <a:t>Configuring the RIP Protocol</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a:solidFill>
                  <a:schemeClr val="tx1"/>
                </a:solidFill>
                <a:effectLst/>
                <a:latin typeface="Arial" charset="0"/>
                <a:ea typeface="ＭＳ Ｐゴシック" charset="0"/>
                <a:cs typeface="ＭＳ Ｐゴシック" charset="0"/>
              </a:rPr>
              <a:t>3.2.1.4</a:t>
            </a:r>
            <a:r>
              <a:rPr lang="en-US" sz="1200" b="0" i="0" kern="1200" baseline="0" dirty="0">
                <a:solidFill>
                  <a:schemeClr val="tx1"/>
                </a:solidFill>
                <a:effectLst/>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 Enable and </a:t>
            </a:r>
            <a:r>
              <a:rPr lang="en-US" sz="1200" b="0" i="0" kern="1200" dirty="0" smtClean="0">
                <a:solidFill>
                  <a:schemeClr val="tx1"/>
                </a:solidFill>
                <a:effectLst/>
                <a:latin typeface="Arial" charset="0"/>
                <a:ea typeface="ＭＳ Ｐゴシック" charset="0"/>
                <a:cs typeface="ＭＳ Ｐゴシック" charset="0"/>
              </a:rPr>
              <a:t>Verify</a:t>
            </a:r>
            <a:r>
              <a:rPr lang="en-US" sz="1200" b="0" i="0" kern="1200" baseline="0" dirty="0" smtClean="0">
                <a:solidFill>
                  <a:schemeClr val="tx1"/>
                </a:solidFill>
                <a:effectLst/>
                <a:latin typeface="Arial" charset="0"/>
                <a:ea typeface="ＭＳ Ｐゴシック" charset="0"/>
                <a:cs typeface="ＭＳ Ｐゴシック" charset="0"/>
              </a:rPr>
              <a:t> RIPv2</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baseline="0" dirty="0" smtClean="0">
                <a:solidFill>
                  <a:schemeClr val="tx1"/>
                </a:solidFill>
                <a:effectLst/>
                <a:latin typeface="Arial" charset="0"/>
                <a:ea typeface="ＭＳ Ｐゴシック" charset="0"/>
                <a:cs typeface="ＭＳ Ｐゴシック" charset="0"/>
              </a:rPr>
              <a:t>RIPv2 = Multicast 224.0.0.9 (RIPv1 uses broadcasts)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baseline="0" dirty="0" smtClean="0">
                <a:solidFill>
                  <a:schemeClr val="tx1"/>
                </a:solidFill>
                <a:effectLst/>
                <a:latin typeface="Arial" charset="0"/>
                <a:ea typeface="ＭＳ Ｐゴシック" charset="0"/>
                <a:cs typeface="ＭＳ Ｐゴシック" charset="0"/>
              </a:rPr>
              <a:t>Advertises network mask (RIPv1 does not) supports VLSM</a:t>
            </a:r>
          </a:p>
        </p:txBody>
      </p:sp>
    </p:spTree>
    <p:extLst>
      <p:ext uri="{BB962C8B-B14F-4D97-AF65-F5344CB8AC3E}">
        <p14:creationId xmlns:p14="http://schemas.microsoft.com/office/powerpoint/2010/main" val="1806586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RIPv2</a:t>
            </a:r>
          </a:p>
          <a:p>
            <a:pPr>
              <a:lnSpc>
                <a:spcPct val="80000"/>
              </a:lnSpc>
              <a:buFontTx/>
              <a:buNone/>
            </a:pPr>
            <a:r>
              <a:rPr lang="en-US" dirty="0">
                <a:latin typeface="Arial" charset="0"/>
              </a:rPr>
              <a:t>3.2.1</a:t>
            </a:r>
            <a:r>
              <a:rPr lang="en-US" baseline="0" dirty="0">
                <a:latin typeface="Arial" charset="0"/>
              </a:rPr>
              <a:t> </a:t>
            </a:r>
            <a:r>
              <a:rPr lang="en-US" dirty="0">
                <a:latin typeface="Arial" charset="0"/>
              </a:rPr>
              <a:t>–</a:t>
            </a:r>
            <a:r>
              <a:rPr lang="en-US" baseline="0" dirty="0">
                <a:latin typeface="Arial" charset="0"/>
              </a:rPr>
              <a:t> </a:t>
            </a:r>
            <a:r>
              <a:rPr lang="en-US" dirty="0">
                <a:latin typeface="Arial" charset="0"/>
              </a:rPr>
              <a:t>Configuring the RIP Protocol</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a:solidFill>
                  <a:schemeClr val="tx1"/>
                </a:solidFill>
                <a:effectLst/>
                <a:latin typeface="Arial" charset="0"/>
                <a:ea typeface="ＭＳ Ｐゴシック" charset="0"/>
                <a:cs typeface="ＭＳ Ｐゴシック" charset="0"/>
              </a:rPr>
              <a:t>3.2.1.5– Disable Automatic </a:t>
            </a:r>
            <a:r>
              <a:rPr lang="en-US" sz="1200" b="0" i="0" kern="1200" dirty="0" smtClean="0">
                <a:solidFill>
                  <a:schemeClr val="tx1"/>
                </a:solidFill>
                <a:effectLst/>
                <a:latin typeface="Arial" charset="0"/>
                <a:ea typeface="ＭＳ Ｐゴシック" charset="0"/>
                <a:cs typeface="ＭＳ Ｐゴシック" charset="0"/>
              </a:rPr>
              <a:t>Summarization</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dirty="0" err="1" smtClean="0">
                <a:solidFill>
                  <a:schemeClr val="tx1"/>
                </a:solidFill>
                <a:effectLst/>
                <a:latin typeface="Arial" charset="0"/>
                <a:ea typeface="ＭＳ Ｐゴシック" charset="0"/>
                <a:cs typeface="ＭＳ Ｐゴシック" charset="0"/>
              </a:rPr>
              <a:t>e.g</a:t>
            </a:r>
            <a:r>
              <a:rPr lang="en-NZ" sz="1200" b="0" i="0" kern="1200" baseline="0" dirty="0" smtClean="0">
                <a:solidFill>
                  <a:schemeClr val="tx1"/>
                </a:solidFill>
                <a:effectLst/>
                <a:latin typeface="Arial" charset="0"/>
                <a:ea typeface="ＭＳ Ｐゴシック" charset="0"/>
                <a:cs typeface="ＭＳ Ｐゴシック" charset="0"/>
              </a:rPr>
              <a:t> 10.1.1.0 /24 will be summarised as 10.0.0.0/8</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baseline="0" dirty="0" smtClean="0">
                <a:solidFill>
                  <a:schemeClr val="tx1"/>
                </a:solidFill>
                <a:effectLst/>
                <a:latin typeface="Arial" charset="0"/>
                <a:ea typeface="ＭＳ Ｐゴシック" charset="0"/>
                <a:cs typeface="ＭＳ Ｐゴシック" charset="0"/>
              </a:rPr>
              <a:t>Must disable in </a:t>
            </a:r>
            <a:r>
              <a:rPr lang="en-NZ" sz="1200" b="0" i="0" kern="1200" baseline="0" dirty="0" err="1" smtClean="0">
                <a:solidFill>
                  <a:schemeClr val="tx1"/>
                </a:solidFill>
                <a:effectLst/>
                <a:latin typeface="Arial" charset="0"/>
                <a:ea typeface="ＭＳ Ｐゴシック" charset="0"/>
                <a:cs typeface="ＭＳ Ｐゴシック" charset="0"/>
              </a:rPr>
              <a:t>discontiguous</a:t>
            </a:r>
            <a:r>
              <a:rPr lang="en-NZ" sz="1200" b="0" i="0" kern="1200" baseline="0" dirty="0" smtClean="0">
                <a:solidFill>
                  <a:schemeClr val="tx1"/>
                </a:solidFill>
                <a:effectLst/>
                <a:latin typeface="Arial" charset="0"/>
                <a:ea typeface="ＭＳ Ｐゴシック" charset="0"/>
                <a:cs typeface="ＭＳ Ｐゴシック" charset="0"/>
              </a:rPr>
              <a:t> networks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baseline="0" dirty="0" err="1" smtClean="0">
                <a:solidFill>
                  <a:schemeClr val="tx1"/>
                </a:solidFill>
                <a:effectLst/>
                <a:latin typeface="Arial" charset="0"/>
                <a:ea typeface="ＭＳ Ｐゴシック" charset="0"/>
                <a:cs typeface="ＭＳ Ｐゴシック" charset="0"/>
              </a:rPr>
              <a:t>Classful</a:t>
            </a: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baseline="0" dirty="0" smtClean="0">
                <a:solidFill>
                  <a:schemeClr val="tx1"/>
                </a:solidFill>
                <a:effectLst/>
                <a:latin typeface="Arial" charset="0"/>
                <a:ea typeface="ＭＳ Ｐゴシック" charset="0"/>
                <a:cs typeface="ＭＳ Ｐゴシック" charset="0"/>
              </a:rPr>
              <a:t>A = first octet = 0 – 127	/8</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baseline="0" dirty="0" smtClean="0">
                <a:solidFill>
                  <a:schemeClr val="tx1"/>
                </a:solidFill>
                <a:effectLst/>
                <a:latin typeface="Arial" charset="0"/>
                <a:ea typeface="ＭＳ Ｐゴシック" charset="0"/>
                <a:cs typeface="ＭＳ Ｐゴシック" charset="0"/>
              </a:rPr>
              <a:t>B = first octet = 128 – 191	/16</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NZ" sz="1200" b="0" i="0" kern="1200" baseline="0" dirty="0" smtClean="0">
                <a:solidFill>
                  <a:schemeClr val="tx1"/>
                </a:solidFill>
                <a:effectLst/>
                <a:latin typeface="Arial" charset="0"/>
                <a:ea typeface="ＭＳ Ｐゴシック" charset="0"/>
                <a:cs typeface="ＭＳ Ｐゴシック" charset="0"/>
              </a:rPr>
              <a:t>C = first octet = 192 – 223	/24</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NZ" sz="1200" b="0" i="0" kern="1200" baseline="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smtClean="0">
              <a:solidFill>
                <a:schemeClr val="tx1"/>
              </a:solidFill>
              <a:effectLst/>
              <a:latin typeface="Arial" charset="0"/>
              <a:ea typeface="ＭＳ Ｐゴシック" charset="0"/>
              <a:cs typeface="ＭＳ Ｐゴシック" charset="0"/>
            </a:endParaRPr>
          </a:p>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667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54</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RIPv2</a:t>
            </a:r>
          </a:p>
          <a:p>
            <a:pPr>
              <a:lnSpc>
                <a:spcPct val="80000"/>
              </a:lnSpc>
              <a:buFontTx/>
              <a:buNone/>
            </a:pPr>
            <a:r>
              <a:rPr lang="en-US" dirty="0">
                <a:latin typeface="Arial" charset="0"/>
              </a:rPr>
              <a:t>3.2.1</a:t>
            </a:r>
            <a:r>
              <a:rPr lang="en-US" baseline="0" dirty="0">
                <a:latin typeface="Arial" charset="0"/>
              </a:rPr>
              <a:t> </a:t>
            </a:r>
            <a:r>
              <a:rPr lang="en-US" dirty="0">
                <a:latin typeface="Arial" charset="0"/>
              </a:rPr>
              <a:t>–</a:t>
            </a:r>
            <a:r>
              <a:rPr lang="en-US" baseline="0" dirty="0">
                <a:latin typeface="Arial" charset="0"/>
              </a:rPr>
              <a:t> </a:t>
            </a:r>
            <a:r>
              <a:rPr lang="en-US" dirty="0">
                <a:latin typeface="Arial" charset="0"/>
              </a:rPr>
              <a:t>Configuring the RIP Protocol</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a:solidFill>
                  <a:schemeClr val="tx1"/>
                </a:solidFill>
                <a:effectLst/>
                <a:latin typeface="Arial" charset="0"/>
                <a:ea typeface="ＭＳ Ｐゴシック" charset="0"/>
                <a:cs typeface="ＭＳ Ｐゴシック" charset="0"/>
              </a:rPr>
              <a:t>3.2.1.6</a:t>
            </a:r>
            <a:r>
              <a:rPr lang="en-US" sz="1200" b="0" i="0" kern="1200" baseline="0" dirty="0">
                <a:solidFill>
                  <a:schemeClr val="tx1"/>
                </a:solidFill>
                <a:effectLst/>
                <a:latin typeface="Arial" charset="0"/>
                <a:ea typeface="ＭＳ Ｐゴシック" charset="0"/>
                <a:cs typeface="ＭＳ Ｐゴシック" charset="0"/>
              </a:rPr>
              <a:t> </a:t>
            </a:r>
            <a:r>
              <a:rPr lang="en-US" sz="1200" b="0" i="0" kern="1200" dirty="0">
                <a:solidFill>
                  <a:schemeClr val="tx1"/>
                </a:solidFill>
                <a:effectLst/>
                <a:latin typeface="Arial" charset="0"/>
                <a:ea typeface="ＭＳ Ｐゴシック" charset="0"/>
                <a:cs typeface="ＭＳ Ｐゴシック" charset="0"/>
              </a:rPr>
              <a:t>– Configuring</a:t>
            </a:r>
            <a:r>
              <a:rPr lang="en-US" sz="1200" b="0" i="0" kern="1200" baseline="0" dirty="0">
                <a:solidFill>
                  <a:schemeClr val="tx1"/>
                </a:solidFill>
                <a:effectLst/>
                <a:latin typeface="Arial" charset="0"/>
                <a:ea typeface="ＭＳ Ｐゴシック" charset="0"/>
                <a:cs typeface="ＭＳ Ｐゴシック" charset="0"/>
              </a:rPr>
              <a:t> Passive Interfaces</a:t>
            </a: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864728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55</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a:t>
            </a:r>
            <a:r>
              <a:rPr lang="en-US" sz="1200" kern="1200" baseline="0" dirty="0">
                <a:solidFill>
                  <a:schemeClr val="tx1"/>
                </a:solidFill>
                <a:latin typeface="Arial" charset="0"/>
                <a:ea typeface="ＭＳ Ｐゴシック" charset="0"/>
                <a:cs typeface="ＭＳ Ｐゴシック" charset="0"/>
              </a:rPr>
              <a:t> </a:t>
            </a:r>
            <a:r>
              <a:rPr lang="en-US" sz="1200" kern="1200" dirty="0">
                <a:solidFill>
                  <a:schemeClr val="tx1"/>
                </a:solidFill>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RIPv2</a:t>
            </a:r>
          </a:p>
          <a:p>
            <a:pPr>
              <a:lnSpc>
                <a:spcPct val="80000"/>
              </a:lnSpc>
              <a:buFontTx/>
              <a:buNone/>
            </a:pPr>
            <a:r>
              <a:rPr lang="en-US" dirty="0">
                <a:latin typeface="Arial" charset="0"/>
              </a:rPr>
              <a:t>3.2.1</a:t>
            </a:r>
            <a:r>
              <a:rPr lang="en-US" baseline="0" dirty="0">
                <a:latin typeface="Arial" charset="0"/>
              </a:rPr>
              <a:t> </a:t>
            </a:r>
            <a:r>
              <a:rPr lang="en-US" dirty="0">
                <a:latin typeface="Arial" charset="0"/>
              </a:rPr>
              <a:t>–</a:t>
            </a:r>
            <a:r>
              <a:rPr lang="en-US" baseline="0" dirty="0">
                <a:latin typeface="Arial" charset="0"/>
              </a:rPr>
              <a:t> </a:t>
            </a:r>
            <a:r>
              <a:rPr lang="en-US" dirty="0">
                <a:latin typeface="Arial" charset="0"/>
              </a:rPr>
              <a:t>Configuring the RIP Protocol</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b="0" i="0" kern="1200" dirty="0">
                <a:solidFill>
                  <a:schemeClr val="tx1"/>
                </a:solidFill>
                <a:effectLst/>
                <a:latin typeface="Arial" charset="0"/>
                <a:ea typeface="ＭＳ Ｐゴシック" charset="0"/>
                <a:cs typeface="ＭＳ Ｐゴシック" charset="0"/>
              </a:rPr>
              <a:t>3.2.1.7– Propagate</a:t>
            </a:r>
            <a:r>
              <a:rPr lang="en-US" sz="1200" b="0" i="0" kern="1200" baseline="0" dirty="0">
                <a:solidFill>
                  <a:schemeClr val="tx1"/>
                </a:solidFill>
                <a:effectLst/>
                <a:latin typeface="Arial" charset="0"/>
                <a:ea typeface="ＭＳ Ｐゴシック" charset="0"/>
                <a:cs typeface="ＭＳ Ｐゴシック" charset="0"/>
              </a:rPr>
              <a:t> a Default Route</a:t>
            </a:r>
            <a:endParaRPr lang="en-US" sz="1200" b="0" i="0" kern="1200" dirty="0">
              <a:solidFill>
                <a:schemeClr val="tx1"/>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867993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Why?</a:t>
            </a:r>
          </a:p>
          <a:p>
            <a:pPr marL="0" indent="0" fontAlgn="base">
              <a:buNone/>
            </a:pPr>
            <a:r>
              <a:rPr lang="en-US" sz="1200" b="0" i="0" kern="1200" dirty="0" smtClean="0">
                <a:solidFill>
                  <a:schemeClr val="tx1"/>
                </a:solidFill>
                <a:effectLst/>
                <a:latin typeface="Arial" charset="0"/>
                <a:ea typeface="+mn-ea"/>
                <a:cs typeface="+mn-cs"/>
              </a:rPr>
              <a:t>Reduce routing table</a:t>
            </a:r>
            <a:r>
              <a:rPr lang="en-US" sz="1200" b="0" i="0" kern="1200" baseline="0" dirty="0" smtClean="0">
                <a:solidFill>
                  <a:schemeClr val="tx1"/>
                </a:solidFill>
                <a:effectLst/>
                <a:latin typeface="Arial" charset="0"/>
                <a:ea typeface="+mn-ea"/>
                <a:cs typeface="+mn-cs"/>
              </a:rPr>
              <a:t> sizes – lookup faster, less memory consumed (performance)</a:t>
            </a:r>
          </a:p>
          <a:p>
            <a:pPr marL="0" indent="0" fontAlgn="base">
              <a:buNone/>
            </a:pPr>
            <a:r>
              <a:rPr lang="en-US" sz="1200" b="0" i="0" kern="1200" baseline="0" dirty="0" smtClean="0">
                <a:solidFill>
                  <a:schemeClr val="tx1"/>
                </a:solidFill>
                <a:effectLst/>
                <a:latin typeface="Arial" charset="0"/>
                <a:ea typeface="+mn-ea"/>
                <a:cs typeface="+mn-cs"/>
              </a:rPr>
              <a:t>Reduce size of updates (traffic)</a:t>
            </a:r>
            <a:endParaRPr lang="en-US" sz="1200" b="0"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366365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307027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249311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59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9.1.1.1 What is an ACL?</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905212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9.1.1.3 Packet Filtering</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05667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7</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endParaRPr lang="en-US" sz="1200" b="1" i="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4271426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9.1.1.5 ACL Operation</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1800443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9.1.2.2 Numbering and Naming </a:t>
            </a:r>
            <a:r>
              <a:rPr lang="en-US" sz="1200" b="1" i="0" kern="1200" dirty="0" err="1" smtClean="0">
                <a:solidFill>
                  <a:schemeClr val="tx1"/>
                </a:solidFill>
                <a:effectLst/>
                <a:latin typeface="Arial" charset="0"/>
                <a:ea typeface="+mn-ea"/>
                <a:cs typeface="+mn-cs"/>
              </a:rPr>
              <a:t>ACLs</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58895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9.1.3.1 Introducing ACL Wildcard Masking</a:t>
            </a:r>
          </a:p>
          <a:p>
            <a:pPr marL="0" indent="0" fontAlgn="base">
              <a:buNone/>
            </a:pPr>
            <a:endParaRPr lang="en-US" sz="1200" b="1" i="0" kern="1200" dirty="0" smtClean="0">
              <a:solidFill>
                <a:schemeClr val="tx1"/>
              </a:solidFill>
              <a:effectLst/>
              <a:latin typeface="Arial" charset="0"/>
              <a:ea typeface="+mn-ea"/>
              <a:cs typeface="+mn-cs"/>
            </a:endParaRPr>
          </a:p>
          <a:p>
            <a:pPr marL="0" indent="0" fontAlgn="base">
              <a:buNone/>
            </a:pPr>
            <a:r>
              <a:rPr lang="en-US" sz="1200" b="1" i="0" kern="1200" dirty="0" smtClean="0">
                <a:solidFill>
                  <a:schemeClr val="tx1"/>
                </a:solidFill>
                <a:effectLst/>
                <a:latin typeface="Arial" charset="0"/>
                <a:ea typeface="+mn-ea"/>
                <a:cs typeface="+mn-cs"/>
              </a:rPr>
              <a:t>255.255.255.255 - &lt;mask&gt; = wildcard</a:t>
            </a:r>
            <a:r>
              <a:rPr lang="en-US" sz="1200" b="1" i="0" kern="1200" baseline="0" dirty="0" smtClean="0">
                <a:solidFill>
                  <a:schemeClr val="tx1"/>
                </a:solidFill>
                <a:effectLst/>
                <a:latin typeface="Arial" charset="0"/>
                <a:ea typeface="+mn-ea"/>
                <a:cs typeface="+mn-cs"/>
              </a:rPr>
              <a:t> mask</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692718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9.1.3.5 Examples Wildcard Mask Keywords</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578504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9.1.5.1 Where to Place </a:t>
            </a:r>
            <a:r>
              <a:rPr lang="en-US" sz="1200" b="1" i="0" kern="1200" dirty="0" err="1" smtClean="0">
                <a:solidFill>
                  <a:schemeClr val="tx1"/>
                </a:solidFill>
                <a:effectLst/>
                <a:latin typeface="Arial" charset="0"/>
                <a:ea typeface="+mn-ea"/>
                <a:cs typeface="+mn-cs"/>
              </a:rPr>
              <a:t>ACLs</a:t>
            </a:r>
            <a:endParaRPr lang="en-US" sz="1200" b="1" i="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9878280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Standard</a:t>
            </a:r>
            <a:r>
              <a:rPr lang="en-US" sz="1200" b="1" i="0" kern="1200" baseline="0" dirty="0" smtClean="0">
                <a:solidFill>
                  <a:schemeClr val="tx1"/>
                </a:solidFill>
                <a:effectLst/>
                <a:latin typeface="Arial" charset="0"/>
                <a:ea typeface="+mn-ea"/>
                <a:cs typeface="+mn-cs"/>
              </a:rPr>
              <a:t> ACL can only match source addresses / networks</a:t>
            </a:r>
            <a:endParaRPr lang="en-US" sz="1200" b="1" i="0" kern="1200" dirty="0">
              <a:solidFill>
                <a:schemeClr val="tx1"/>
              </a:solidFill>
              <a:effectLst/>
              <a:latin typeface="Arial" charset="0"/>
              <a:ea typeface="+mn-ea"/>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9.3.1.1 Extended </a:t>
            </a:r>
            <a:r>
              <a:rPr lang="en-US" sz="1200" b="1" i="0" kern="1200" dirty="0" err="1" smtClean="0">
                <a:solidFill>
                  <a:schemeClr val="tx1"/>
                </a:solidFill>
                <a:effectLst/>
                <a:latin typeface="Arial" charset="0"/>
                <a:ea typeface="+mn-ea"/>
                <a:cs typeface="+mn-cs"/>
              </a:rPr>
              <a:t>ACLs</a:t>
            </a:r>
            <a:endParaRPr lang="en-US" sz="1200" b="1" i="0" kern="1200" dirty="0">
              <a:solidFill>
                <a:schemeClr val="tx1"/>
              </a:solidFill>
              <a:effectLst/>
              <a:latin typeface="Arial" charset="0"/>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9.3.2.2 Applying Extended ACLs to </a:t>
            </a:r>
            <a:r>
              <a:rPr lang="en-US" sz="1200" b="1" i="0" kern="1200" dirty="0" smtClean="0">
                <a:solidFill>
                  <a:schemeClr val="tx1"/>
                </a:solidFill>
                <a:effectLst/>
                <a:latin typeface="Arial" charset="0"/>
                <a:ea typeface="+mn-ea"/>
                <a:cs typeface="+mn-cs"/>
              </a:rPr>
              <a:t>Interfaces</a:t>
            </a:r>
          </a:p>
          <a:p>
            <a:pPr marL="0" indent="0" fontAlgn="base">
              <a:buNone/>
            </a:pPr>
            <a:endParaRPr lang="en-US" sz="1200" b="1" i="0" kern="1200" dirty="0" smtClean="0">
              <a:solidFill>
                <a:schemeClr val="tx1"/>
              </a:solidFill>
              <a:effectLst/>
              <a:latin typeface="Arial" charset="0"/>
              <a:ea typeface="+mn-ea"/>
              <a:cs typeface="+mn-cs"/>
            </a:endParaRPr>
          </a:p>
          <a:p>
            <a:pPr marL="0" indent="0" fontAlgn="base">
              <a:buNone/>
            </a:pPr>
            <a:r>
              <a:rPr lang="en-US" sz="1200" b="0" i="0" kern="1200" dirty="0" smtClean="0">
                <a:solidFill>
                  <a:schemeClr val="tx1"/>
                </a:solidFill>
                <a:effectLst/>
                <a:latin typeface="Arial" charset="0"/>
                <a:ea typeface="+mn-ea"/>
                <a:cs typeface="+mn-cs"/>
              </a:rPr>
              <a:t>Keyword</a:t>
            </a:r>
            <a:r>
              <a:rPr lang="en-US" sz="1200" b="0" i="0" kern="1200" baseline="0" dirty="0" smtClean="0">
                <a:solidFill>
                  <a:schemeClr val="tx1"/>
                </a:solidFill>
                <a:effectLst/>
                <a:latin typeface="Arial" charset="0"/>
                <a:ea typeface="+mn-ea"/>
                <a:cs typeface="+mn-cs"/>
              </a:rPr>
              <a:t> ‘any’ can be used instead of source and or destination</a:t>
            </a:r>
            <a:endParaRPr lang="en-US" sz="1200" b="0" i="0" kern="1200" dirty="0">
              <a:solidFill>
                <a:schemeClr val="tx1"/>
              </a:solidFill>
              <a:effectLst/>
              <a:latin typeface="Arial"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8</a:t>
            </a:fld>
            <a:endParaRPr lang="en-US" dirty="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0" indent="0" fontAlgn="base">
              <a:buNone/>
            </a:pPr>
            <a:r>
              <a:rPr lang="en-US" sz="1200" b="1" i="0" kern="1200" dirty="0" smtClean="0">
                <a:solidFill>
                  <a:schemeClr val="tx1"/>
                </a:solidFill>
                <a:effectLst/>
                <a:latin typeface="Arial" charset="0"/>
                <a:ea typeface="+mn-ea"/>
                <a:cs typeface="+mn-cs"/>
              </a:rPr>
              <a:t>Negotiated or fixed</a:t>
            </a:r>
          </a:p>
          <a:p>
            <a:pPr marL="0" indent="0" fontAlgn="base">
              <a:buNone/>
            </a:pPr>
            <a:r>
              <a:rPr lang="en-US" sz="1200" b="1" i="0" kern="1200" dirty="0" smtClean="0">
                <a:solidFill>
                  <a:schemeClr val="tx1"/>
                </a:solidFill>
                <a:effectLst/>
                <a:latin typeface="Arial" charset="0"/>
                <a:ea typeface="+mn-ea"/>
                <a:cs typeface="+mn-cs"/>
              </a:rPr>
              <a:t>Full duplex does not use CSMA/CD</a:t>
            </a:r>
          </a:p>
          <a:p>
            <a:pPr marL="0" indent="0" fontAlgn="base">
              <a:buNone/>
            </a:pPr>
            <a:endParaRPr lang="en-US" sz="1200" b="1" i="0" kern="1200" dirty="0" smtClean="0">
              <a:solidFill>
                <a:schemeClr val="tx1"/>
              </a:solidFill>
              <a:effectLst/>
              <a:latin typeface="Arial" charset="0"/>
              <a:ea typeface="+mn-ea"/>
              <a:cs typeface="+mn-cs"/>
            </a:endParaRPr>
          </a:p>
          <a:p>
            <a:pPr marL="0" indent="0" fontAlgn="base">
              <a:buNone/>
            </a:pPr>
            <a:r>
              <a:rPr lang="en-US" sz="1200" b="1" i="0" kern="1200" dirty="0" smtClean="0">
                <a:solidFill>
                  <a:schemeClr val="tx1"/>
                </a:solidFill>
                <a:effectLst/>
                <a:latin typeface="Arial" charset="0"/>
                <a:ea typeface="+mn-ea"/>
                <a:cs typeface="+mn-cs"/>
              </a:rPr>
              <a:t>Switch – full duplex</a:t>
            </a:r>
          </a:p>
          <a:p>
            <a:pPr marL="0" indent="0" fontAlgn="base">
              <a:buNone/>
            </a:pPr>
            <a:r>
              <a:rPr lang="en-US" sz="1200" b="1" i="0" kern="1200" dirty="0" smtClean="0">
                <a:solidFill>
                  <a:schemeClr val="tx1"/>
                </a:solidFill>
                <a:effectLst/>
                <a:latin typeface="Arial" charset="0"/>
                <a:ea typeface="+mn-ea"/>
                <a:cs typeface="+mn-cs"/>
              </a:rPr>
              <a:t>Hub – half duplex</a:t>
            </a:r>
          </a:p>
        </p:txBody>
      </p:sp>
    </p:spTree>
    <p:extLst>
      <p:ext uri="{BB962C8B-B14F-4D97-AF65-F5344CB8AC3E}">
        <p14:creationId xmlns:p14="http://schemas.microsoft.com/office/powerpoint/2010/main" val="36984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End devices connected</a:t>
            </a:r>
            <a:r>
              <a:rPr lang="en-US" sz="1200" b="0" i="0" kern="1200" baseline="0" dirty="0" smtClean="0">
                <a:solidFill>
                  <a:schemeClr val="tx1"/>
                </a:solidFill>
                <a:effectLst/>
                <a:latin typeface="+mn-lt"/>
                <a:ea typeface="+mn-ea"/>
                <a:cs typeface="+mn-cs"/>
              </a:rPr>
              <a:t> via switch to router (switch </a:t>
            </a:r>
            <a:r>
              <a:rPr lang="en-US" sz="1200" b="0" i="0" kern="1200" dirty="0" smtClean="0">
                <a:solidFill>
                  <a:schemeClr val="tx1"/>
                </a:solidFill>
                <a:effectLst/>
                <a:latin typeface="+mn-lt"/>
                <a:ea typeface="+mn-ea"/>
                <a:cs typeface="+mn-cs"/>
              </a:rPr>
              <a:t>not shown above)</a:t>
            </a:r>
          </a:p>
          <a:p>
            <a:pPr marL="0" indent="0">
              <a:buNone/>
            </a:pPr>
            <a:r>
              <a:rPr lang="en-US" sz="1200" b="0" i="0" kern="1200" dirty="0" smtClean="0">
                <a:solidFill>
                  <a:schemeClr val="tx1"/>
                </a:solidFill>
                <a:effectLst/>
                <a:latin typeface="+mn-lt"/>
                <a:ea typeface="+mn-ea"/>
                <a:cs typeface="+mn-cs"/>
              </a:rPr>
              <a:t>L2 = header</a:t>
            </a:r>
            <a:r>
              <a:rPr lang="en-US" sz="1200" b="0" i="0" kern="1200" baseline="0" dirty="0" smtClean="0">
                <a:solidFill>
                  <a:schemeClr val="tx1"/>
                </a:solidFill>
                <a:effectLst/>
                <a:latin typeface="+mn-lt"/>
                <a:ea typeface="+mn-ea"/>
                <a:cs typeface="+mn-cs"/>
              </a:rPr>
              <a:t> changes at each hop / media</a:t>
            </a:r>
          </a:p>
          <a:p>
            <a:pPr marL="0" indent="0">
              <a:buNone/>
            </a:pPr>
            <a:r>
              <a:rPr lang="en-US" sz="1200" b="0" i="0" kern="1200" dirty="0" smtClean="0">
                <a:solidFill>
                  <a:schemeClr val="tx1"/>
                </a:solidFill>
                <a:effectLst/>
                <a:latin typeface="+mn-lt"/>
                <a:ea typeface="+mn-ea"/>
                <a:cs typeface="+mn-cs"/>
              </a:rPr>
              <a:t>L3 = end to end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Router port on</a:t>
            </a:r>
            <a:r>
              <a:rPr lang="en-US" baseline="0" dirty="0" smtClean="0"/>
              <a:t> same network as end device will be used as default gateway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dirty="0"/>
          </a:p>
        </p:txBody>
      </p:sp>
    </p:spTree>
    <p:extLst>
      <p:ext uri="{BB962C8B-B14F-4D97-AF65-F5344CB8AC3E}">
        <p14:creationId xmlns:p14="http://schemas.microsoft.com/office/powerpoint/2010/main" val="181354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FC451AD-8F12-D142-8818-C70BDAC90EDF}" type="slidenum">
              <a:rPr lang="en-US" sz="800"/>
              <a:pPr/>
              <a:t>10</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Wingdings" charset="0"/>
              <a:buNone/>
            </a:pPr>
            <a:r>
              <a:rPr lang="en-US" sz="1200" b="1" dirty="0" smtClean="0"/>
              <a:t>ARP Purpose </a:t>
            </a:r>
          </a:p>
          <a:p>
            <a:pPr>
              <a:buFont typeface="Wingdings" pitchFamily="2" charset="2"/>
              <a:buChar char="§"/>
            </a:pPr>
            <a:r>
              <a:rPr lang="en-US" sz="1200" dirty="0" smtClean="0"/>
              <a:t>Sending node needs a way to find the MAC address of the destination for a given Ethernet link</a:t>
            </a:r>
          </a:p>
          <a:p>
            <a:pPr marL="0" indent="0">
              <a:buFont typeface="Wingdings" charset="0"/>
              <a:buNone/>
            </a:pPr>
            <a:endParaRPr lang="en-US" sz="1200" dirty="0" smtClean="0"/>
          </a:p>
          <a:p>
            <a:pPr marL="0" indent="0">
              <a:buFont typeface="Wingdings" charset="0"/>
              <a:buNone/>
            </a:pPr>
            <a:r>
              <a:rPr lang="en-US" sz="1200" dirty="0" smtClean="0"/>
              <a:t>The ARP protocol provides two basic functions:</a:t>
            </a:r>
          </a:p>
          <a:p>
            <a:r>
              <a:rPr lang="en-US" sz="1200" dirty="0" smtClean="0"/>
              <a:t>Resolving IPv4 addresses to MAC addresses</a:t>
            </a:r>
          </a:p>
          <a:p>
            <a:r>
              <a:rPr lang="en-US" sz="1200" dirty="0" smtClean="0"/>
              <a:t>Maintaining a table of mappings</a:t>
            </a:r>
          </a:p>
          <a:p>
            <a:pPr>
              <a:lnSpc>
                <a:spcPct val="80000"/>
              </a:lnSpc>
              <a:buFontTx/>
              <a:buNone/>
            </a:pPr>
            <a:endParaRPr lang="en-US" dirty="0"/>
          </a:p>
        </p:txBody>
      </p:sp>
    </p:spTree>
    <p:extLst>
      <p:ext uri="{BB962C8B-B14F-4D97-AF65-F5344CB8AC3E}">
        <p14:creationId xmlns:p14="http://schemas.microsoft.com/office/powerpoint/2010/main" val="732915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14175902-A877-41A6-8074-EFDE366EA7FD}"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70693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682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7640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2622785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0169772"/>
      </p:ext>
    </p:extLst>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EC828293-8846-44B9-8113-DF048D08A9F4}" type="datetimeFigureOut">
              <a:rPr lang="en-NZ" smtClean="0"/>
              <a:t>6/04/2017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1544731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C828293-8846-44B9-8113-DF048D08A9F4}" type="datetimeFigureOut">
              <a:rPr lang="en-NZ" smtClean="0"/>
              <a:t>6/04/2017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3708945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828293-8846-44B9-8113-DF048D08A9F4}" type="datetimeFigureOut">
              <a:rPr lang="en-NZ" smtClean="0"/>
              <a:t>6/04/2017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3578145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EC828293-8846-44B9-8113-DF048D08A9F4}" type="datetimeFigureOut">
              <a:rPr lang="en-NZ" smtClean="0"/>
              <a:t>6/04/2017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3205131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EC828293-8846-44B9-8113-DF048D08A9F4}" type="datetimeFigureOut">
              <a:rPr lang="en-NZ" smtClean="0"/>
              <a:t>6/04/2017</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3842460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EC828293-8846-44B9-8113-DF048D08A9F4}" type="datetimeFigureOut">
              <a:rPr lang="en-NZ" smtClean="0"/>
              <a:t>6/04/2017</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4154785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8124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828293-8846-44B9-8113-DF048D08A9F4}" type="datetimeFigureOut">
              <a:rPr lang="en-NZ" smtClean="0"/>
              <a:t>6/04/2017</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1858438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28293-8846-44B9-8113-DF048D08A9F4}" type="datetimeFigureOut">
              <a:rPr lang="en-NZ" smtClean="0"/>
              <a:t>6/04/2017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3847655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28293-8846-44B9-8113-DF048D08A9F4}" type="datetimeFigureOut">
              <a:rPr lang="en-NZ" smtClean="0"/>
              <a:t>6/04/2017</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943467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C828293-8846-44B9-8113-DF048D08A9F4}" type="datetimeFigureOut">
              <a:rPr lang="en-NZ" smtClean="0"/>
              <a:t>6/04/2017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46255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C828293-8846-44B9-8113-DF048D08A9F4}" type="datetimeFigureOut">
              <a:rPr lang="en-NZ" smtClean="0"/>
              <a:t>6/04/2017</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82AB99B9-592A-4708-8DE8-58671E1C7FEB}" type="slidenum">
              <a:rPr lang="en-NZ" smtClean="0"/>
              <a:t>‹#›</a:t>
            </a:fld>
            <a:endParaRPr lang="en-NZ"/>
          </a:p>
        </p:txBody>
      </p:sp>
    </p:spTree>
    <p:extLst>
      <p:ext uri="{BB962C8B-B14F-4D97-AF65-F5344CB8AC3E}">
        <p14:creationId xmlns:p14="http://schemas.microsoft.com/office/powerpoint/2010/main" val="2334186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0169772"/>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344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28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6267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14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06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3105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67040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24BAFCA-80F5-44F5-A63D-77FAB1422138}"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255"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91" r:id="rId13"/>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28293-8846-44B9-8113-DF048D08A9F4}" type="datetimeFigureOut">
              <a:rPr lang="en-NZ" smtClean="0"/>
              <a:t>6/04/2017</a:t>
            </a:fld>
            <a:endParaRPr lang="en-NZ"/>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B99B9-592A-4708-8DE8-58671E1C7FEB}" type="slidenum">
              <a:rPr lang="en-NZ" smtClean="0"/>
              <a:t>‹#›</a:t>
            </a:fld>
            <a:endParaRPr lang="en-NZ"/>
          </a:p>
        </p:txBody>
      </p:sp>
    </p:spTree>
    <p:extLst>
      <p:ext uri="{BB962C8B-B14F-4D97-AF65-F5344CB8AC3E}">
        <p14:creationId xmlns:p14="http://schemas.microsoft.com/office/powerpoint/2010/main" val="1876889355"/>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0.tmp"/></Relationships>
</file>

<file path=ppt/slides/_rels/slide2.xml.rels><?xml version="1.0" encoding="UTF-8" standalone="yes"?>
<Relationships xmlns="http://schemas.openxmlformats.org/package/2006/relationships"><Relationship Id="rId3" Type="http://schemas.openxmlformats.org/officeDocument/2006/relationships/hyperlink" Target="http://www.cisco.com/c/en/us/td/docs/switches/lan/catalyst2960/software/release/12-2_55_se/configuration/guide/scg_2960.html" TargetMode="External"/><Relationship Id="rId2" Type="http://schemas.openxmlformats.org/officeDocument/2006/relationships/hyperlink" Target="http://www.cisco.com/cisco/web/psa/general.html?mode=tech" TargetMode="External"/><Relationship Id="rId1" Type="http://schemas.openxmlformats.org/officeDocument/2006/relationships/slideLayout" Target="../slideLayouts/slideLayout15.xml"/><Relationship Id="rId4" Type="http://schemas.openxmlformats.org/officeDocument/2006/relationships/hyperlink" Target="http://www.cisco.com/c/en/us/support/ios-nx-os-software/ios-software-release-15-1-4-m/model.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lumMod val="75000"/>
                  </a:schemeClr>
                </a:solidFill>
                <a:cs typeface="Arial" pitchFamily="34" charset="0"/>
              </a:rPr>
              <a:t>Lesson 1 - Revision</a:t>
            </a:r>
            <a:endParaRPr lang="en-NZ" dirty="0"/>
          </a:p>
        </p:txBody>
      </p:sp>
      <p:sp>
        <p:nvSpPr>
          <p:cNvPr id="3" name="Content Placeholder 2"/>
          <p:cNvSpPr>
            <a:spLocks noGrp="1"/>
          </p:cNvSpPr>
          <p:nvPr>
            <p:ph idx="1"/>
          </p:nvPr>
        </p:nvSpPr>
        <p:spPr/>
        <p:txBody>
          <a:bodyPr>
            <a:normAutofit lnSpcReduction="10000"/>
          </a:bodyPr>
          <a:lstStyle/>
          <a:p>
            <a:r>
              <a:rPr lang="en-NZ" dirty="0" smtClean="0"/>
              <a:t>OSI</a:t>
            </a:r>
          </a:p>
          <a:p>
            <a:r>
              <a:rPr lang="en-NZ" dirty="0" smtClean="0"/>
              <a:t>Layer2 &amp; Layer3 fundamentals</a:t>
            </a:r>
          </a:p>
          <a:p>
            <a:r>
              <a:rPr lang="en-NZ" dirty="0" smtClean="0"/>
              <a:t>ARP</a:t>
            </a:r>
          </a:p>
          <a:p>
            <a:r>
              <a:rPr lang="en-NZ" dirty="0" smtClean="0"/>
              <a:t>IP Addressing, </a:t>
            </a:r>
            <a:r>
              <a:rPr lang="en-NZ" dirty="0" err="1" smtClean="0"/>
              <a:t>Subnetting</a:t>
            </a:r>
            <a:endParaRPr lang="en-NZ" dirty="0" smtClean="0"/>
          </a:p>
          <a:p>
            <a:r>
              <a:rPr lang="en-NZ" dirty="0" err="1" smtClean="0"/>
              <a:t>Vlans</a:t>
            </a:r>
            <a:r>
              <a:rPr lang="en-NZ" dirty="0" smtClean="0"/>
              <a:t>, Trunking, Inter </a:t>
            </a:r>
            <a:r>
              <a:rPr lang="en-NZ" dirty="0" err="1" smtClean="0"/>
              <a:t>Vlan</a:t>
            </a:r>
            <a:r>
              <a:rPr lang="en-NZ" dirty="0" smtClean="0"/>
              <a:t> routing</a:t>
            </a:r>
          </a:p>
          <a:p>
            <a:r>
              <a:rPr lang="en-NZ" dirty="0" smtClean="0"/>
              <a:t>Static Routing</a:t>
            </a:r>
          </a:p>
          <a:p>
            <a:r>
              <a:rPr lang="en-NZ" dirty="0" smtClean="0"/>
              <a:t>RIP</a:t>
            </a:r>
          </a:p>
          <a:p>
            <a:r>
              <a:rPr lang="en-NZ" dirty="0" smtClean="0"/>
              <a:t>Summarisation</a:t>
            </a:r>
          </a:p>
          <a:p>
            <a:endParaRPr lang="en-NZ" dirty="0" smtClean="0"/>
          </a:p>
          <a:p>
            <a:endParaRPr lang="en-NZ" dirty="0" smtClean="0"/>
          </a:p>
          <a:p>
            <a:endParaRPr lang="en-NZ" dirty="0"/>
          </a:p>
        </p:txBody>
      </p:sp>
    </p:spTree>
    <p:extLst>
      <p:ext uri="{BB962C8B-B14F-4D97-AF65-F5344CB8AC3E}">
        <p14:creationId xmlns:p14="http://schemas.microsoft.com/office/powerpoint/2010/main" val="4195367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25884" y="394392"/>
            <a:ext cx="8772157" cy="838200"/>
          </a:xfrm>
        </p:spPr>
        <p:txBody>
          <a:bodyPr>
            <a:normAutofit/>
          </a:bodyPr>
          <a:lstStyle/>
          <a:p>
            <a:pPr eaLnBrk="1" hangingPunct="1"/>
            <a:r>
              <a:rPr lang="en-US" dirty="0" smtClean="0">
                <a:latin typeface="Arial" charset="0"/>
              </a:rPr>
              <a:t>ARP</a:t>
            </a:r>
            <a:endParaRPr lang="en-US" dirty="0">
              <a:latin typeface="Arial"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68" y="1346884"/>
            <a:ext cx="7334878" cy="5103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7253071"/>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Switch: Learning </a:t>
            </a:r>
            <a:r>
              <a:rPr lang="en-US" dirty="0"/>
              <a:t>MAC Addresses</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1892" t="21803" r="36081" b="18102"/>
          <a:stretch/>
        </p:blipFill>
        <p:spPr>
          <a:xfrm>
            <a:off x="1112108" y="1271988"/>
            <a:ext cx="6919784" cy="4960677"/>
          </a:xfrm>
          <a:prstGeom prst="rect">
            <a:avLst/>
          </a:prstGeom>
        </p:spPr>
      </p:pic>
    </p:spTree>
    <p:extLst>
      <p:ext uri="{BB962C8B-B14F-4D97-AF65-F5344CB8AC3E}">
        <p14:creationId xmlns:p14="http://schemas.microsoft.com/office/powerpoint/2010/main" val="267071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Learning MAC </a:t>
            </a:r>
            <a:r>
              <a:rPr lang="en-US" sz="3200" dirty="0" smtClean="0"/>
              <a:t>Addresses (cont.)</a:t>
            </a:r>
            <a:endParaRPr lang="en-US" sz="3200" dirty="0"/>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2027" t="22239" r="36081" b="17965"/>
          <a:stretch/>
        </p:blipFill>
        <p:spPr>
          <a:xfrm>
            <a:off x="1082172" y="1282624"/>
            <a:ext cx="6979657" cy="4991597"/>
          </a:xfrm>
          <a:prstGeom prst="rect">
            <a:avLst/>
          </a:prstGeom>
        </p:spPr>
      </p:pic>
    </p:spTree>
    <p:extLst>
      <p:ext uri="{BB962C8B-B14F-4D97-AF65-F5344CB8AC3E}">
        <p14:creationId xmlns:p14="http://schemas.microsoft.com/office/powerpoint/2010/main" val="19757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Unicast MAC Address</a:t>
            </a:r>
            <a:endParaRPr lang="en-US" dirty="0"/>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4251" t="21932" r="40609" b="26519"/>
          <a:stretch/>
        </p:blipFill>
        <p:spPr>
          <a:xfrm>
            <a:off x="1156063" y="1303440"/>
            <a:ext cx="6831875" cy="4842148"/>
          </a:xfrm>
          <a:prstGeom prst="rect">
            <a:avLst/>
          </a:prstGeom>
        </p:spPr>
      </p:pic>
    </p:spTree>
    <p:extLst>
      <p:ext uri="{BB962C8B-B14F-4D97-AF65-F5344CB8AC3E}">
        <p14:creationId xmlns:p14="http://schemas.microsoft.com/office/powerpoint/2010/main" val="2267441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Broadcast MAC Address</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3715" t="22085" r="40319" b="26636"/>
          <a:stretch/>
        </p:blipFill>
        <p:spPr>
          <a:xfrm>
            <a:off x="1095001" y="1346991"/>
            <a:ext cx="6953998" cy="4814774"/>
          </a:xfrm>
          <a:prstGeom prst="rect">
            <a:avLst/>
          </a:prstGeom>
        </p:spPr>
      </p:pic>
    </p:spTree>
    <p:extLst>
      <p:ext uri="{BB962C8B-B14F-4D97-AF65-F5344CB8AC3E}">
        <p14:creationId xmlns:p14="http://schemas.microsoft.com/office/powerpoint/2010/main" val="187628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Multicast MAC </a:t>
            </a:r>
            <a:r>
              <a:rPr lang="en-US" dirty="0" smtClean="0"/>
              <a:t>Address</a:t>
            </a:r>
            <a:endParaRPr lang="en-US" dirty="0"/>
          </a:p>
        </p:txBody>
      </p:sp>
      <p:pic>
        <p:nvPicPr>
          <p:cNvPr id="4" name="Picture 3"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2625" t="21752" r="39425" b="26593"/>
          <a:stretch/>
        </p:blipFill>
        <p:spPr>
          <a:xfrm>
            <a:off x="889158" y="1323424"/>
            <a:ext cx="7365685" cy="4924698"/>
          </a:xfrm>
          <a:prstGeom prst="rect">
            <a:avLst/>
          </a:prstGeom>
        </p:spPr>
      </p:pic>
    </p:spTree>
    <p:extLst>
      <p:ext uri="{BB962C8B-B14F-4D97-AF65-F5344CB8AC3E}">
        <p14:creationId xmlns:p14="http://schemas.microsoft.com/office/powerpoint/2010/main" val="17484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normAutofit fontScale="90000"/>
          </a:bodyPr>
          <a:lstStyle/>
          <a:p>
            <a:r>
              <a:rPr lang="en-US" sz="1800" dirty="0" smtClean="0"/>
              <a:t>Functions of a Router</a:t>
            </a:r>
            <a:r>
              <a:rPr lang="en-US" dirty="0" smtClean="0"/>
              <a:t/>
            </a:r>
            <a:br>
              <a:rPr lang="en-US" dirty="0" smtClean="0"/>
            </a:br>
            <a:r>
              <a:rPr lang="en-US" dirty="0" smtClean="0"/>
              <a:t>Routers Interconnect Networks</a:t>
            </a:r>
            <a:endParaRPr lang="en-US" dirty="0"/>
          </a:p>
        </p:txBody>
      </p:sp>
      <p:sp>
        <p:nvSpPr>
          <p:cNvPr id="4" name="Content Placeholder 3"/>
          <p:cNvSpPr>
            <a:spLocks noGrp="1"/>
          </p:cNvSpPr>
          <p:nvPr>
            <p:ph idx="1"/>
          </p:nvPr>
        </p:nvSpPr>
        <p:spPr>
          <a:xfrm>
            <a:off x="641124" y="1407886"/>
            <a:ext cx="7602989" cy="870857"/>
          </a:xfrm>
        </p:spPr>
        <p:txBody>
          <a:bodyPr>
            <a:normAutofit fontScale="62500" lnSpcReduction="20000"/>
          </a:bodyPr>
          <a:lstStyle/>
          <a:p>
            <a:r>
              <a:rPr lang="en-US" dirty="0" smtClean="0"/>
              <a:t>Routers can connect multiple networks. </a:t>
            </a:r>
          </a:p>
          <a:p>
            <a:r>
              <a:rPr lang="en-US" dirty="0" smtClean="0"/>
              <a:t>Routers have multiple interfaces, each on a different IP network.</a:t>
            </a:r>
          </a:p>
        </p:txBody>
      </p:sp>
      <p:pic>
        <p:nvPicPr>
          <p:cNvPr id="3074" name="Picture 2"/>
          <p:cNvPicPr>
            <a:picLocks noChangeAspect="1" noChangeArrowheads="1"/>
          </p:cNvPicPr>
          <p:nvPr/>
        </p:nvPicPr>
        <p:blipFill>
          <a:blip r:embed="rId3" cstate="print"/>
          <a:srcRect l="47075" t="31548" r="17563" b="14484"/>
          <a:stretch>
            <a:fillRect/>
          </a:stretch>
        </p:blipFill>
        <p:spPr bwMode="auto">
          <a:xfrm>
            <a:off x="3875314" y="2438399"/>
            <a:ext cx="4601028" cy="3947886"/>
          </a:xfrm>
          <a:prstGeom prst="rect">
            <a:avLst/>
          </a:prstGeom>
          <a:noFill/>
          <a:ln w="9525">
            <a:noFill/>
            <a:miter lim="800000"/>
            <a:headEnd/>
            <a:tailEnd/>
          </a:ln>
        </p:spPr>
      </p:pic>
    </p:spTree>
    <p:extLst>
      <p:ext uri="{BB962C8B-B14F-4D97-AF65-F5344CB8AC3E}">
        <p14:creationId xmlns:p14="http://schemas.microsoft.com/office/powerpoint/2010/main" val="452612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normAutofit fontScale="90000"/>
          </a:bodyPr>
          <a:lstStyle/>
          <a:p>
            <a:r>
              <a:rPr lang="en-US" sz="1800" dirty="0" smtClean="0"/>
              <a:t>Functions of a Router</a:t>
            </a:r>
            <a:r>
              <a:rPr lang="en-US" dirty="0" smtClean="0"/>
              <a:t/>
            </a:r>
            <a:br>
              <a:rPr lang="en-US" dirty="0" smtClean="0"/>
            </a:br>
            <a:r>
              <a:rPr lang="en-US" dirty="0" smtClean="0"/>
              <a:t>Routers Choose Best Paths</a:t>
            </a:r>
            <a:endParaRPr lang="en-US" dirty="0"/>
          </a:p>
        </p:txBody>
      </p:sp>
      <p:sp>
        <p:nvSpPr>
          <p:cNvPr id="4" name="Content Placeholder 3"/>
          <p:cNvSpPr>
            <a:spLocks noGrp="1"/>
          </p:cNvSpPr>
          <p:nvPr>
            <p:ph idx="1"/>
          </p:nvPr>
        </p:nvSpPr>
        <p:spPr>
          <a:xfrm>
            <a:off x="641124" y="1407886"/>
            <a:ext cx="7602989" cy="885371"/>
          </a:xfrm>
        </p:spPr>
        <p:txBody>
          <a:bodyPr/>
          <a:lstStyle/>
          <a:p>
            <a:pPr lvl="1"/>
            <a:endParaRPr lang="en-US" dirty="0" smtClean="0"/>
          </a:p>
          <a:p>
            <a:endParaRPr lang="en-US" dirty="0" smtClean="0"/>
          </a:p>
        </p:txBody>
      </p:sp>
      <p:pic>
        <p:nvPicPr>
          <p:cNvPr id="4098" name="Picture 2"/>
          <p:cNvPicPr>
            <a:picLocks noChangeAspect="1" noChangeArrowheads="1"/>
          </p:cNvPicPr>
          <p:nvPr/>
        </p:nvPicPr>
        <p:blipFill>
          <a:blip r:embed="rId3" cstate="print"/>
          <a:srcRect l="39940" t="31548" r="21888" b="20238"/>
          <a:stretch>
            <a:fillRect/>
          </a:stretch>
        </p:blipFill>
        <p:spPr bwMode="auto">
          <a:xfrm>
            <a:off x="1057394" y="1625599"/>
            <a:ext cx="6707750" cy="4441371"/>
          </a:xfrm>
          <a:prstGeom prst="rect">
            <a:avLst/>
          </a:prstGeom>
          <a:noFill/>
          <a:ln w="9525">
            <a:noFill/>
            <a:miter lim="800000"/>
            <a:headEnd/>
            <a:tailEnd/>
          </a:ln>
        </p:spPr>
      </p:pic>
    </p:spTree>
    <p:extLst>
      <p:ext uri="{BB962C8B-B14F-4D97-AF65-F5344CB8AC3E}">
        <p14:creationId xmlns:p14="http://schemas.microsoft.com/office/powerpoint/2010/main" val="365897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Network and Host </a:t>
            </a:r>
            <a:r>
              <a:rPr lang="en-US" sz="3200" dirty="0" smtClean="0"/>
              <a:t>Portions</a:t>
            </a:r>
            <a:endParaRPr lang="en-US" sz="3200" dirty="0"/>
          </a:p>
        </p:txBody>
      </p:sp>
      <p:sp>
        <p:nvSpPr>
          <p:cNvPr id="4" name="TextBox 3"/>
          <p:cNvSpPr txBox="1"/>
          <p:nvPr/>
        </p:nvSpPr>
        <p:spPr>
          <a:xfrm>
            <a:off x="458100" y="1330464"/>
            <a:ext cx="8132064" cy="646331"/>
          </a:xfrm>
          <a:prstGeom prst="rect">
            <a:avLst/>
          </a:prstGeom>
          <a:noFill/>
        </p:spPr>
        <p:txBody>
          <a:bodyPr wrap="square" rtlCol="0">
            <a:spAutoFit/>
          </a:bodyPr>
          <a:lstStyle/>
          <a:p>
            <a:r>
              <a:rPr lang="en-US" dirty="0" smtClean="0">
                <a:solidFill>
                  <a:srgbClr val="435153"/>
                </a:solidFill>
              </a:rPr>
              <a:t>One portion </a:t>
            </a:r>
            <a:r>
              <a:rPr lang="en-US" dirty="0">
                <a:solidFill>
                  <a:srgbClr val="435153"/>
                </a:solidFill>
              </a:rPr>
              <a:t>of the </a:t>
            </a:r>
            <a:r>
              <a:rPr lang="en-US" dirty="0" smtClean="0">
                <a:solidFill>
                  <a:srgbClr val="435153"/>
                </a:solidFill>
              </a:rPr>
              <a:t>32 bit IPv4 </a:t>
            </a:r>
            <a:r>
              <a:rPr lang="en-US" dirty="0">
                <a:solidFill>
                  <a:srgbClr val="435153"/>
                </a:solidFill>
              </a:rPr>
              <a:t>a</a:t>
            </a:r>
            <a:r>
              <a:rPr lang="en-US" dirty="0" smtClean="0">
                <a:solidFill>
                  <a:srgbClr val="435153"/>
                </a:solidFill>
              </a:rPr>
              <a:t>ddress identifies </a:t>
            </a:r>
            <a:r>
              <a:rPr lang="en-US" dirty="0">
                <a:solidFill>
                  <a:srgbClr val="435153"/>
                </a:solidFill>
              </a:rPr>
              <a:t>the network, and </a:t>
            </a:r>
            <a:r>
              <a:rPr lang="en-US" dirty="0" smtClean="0">
                <a:solidFill>
                  <a:srgbClr val="435153"/>
                </a:solidFill>
              </a:rPr>
              <a:t>another </a:t>
            </a:r>
            <a:r>
              <a:rPr lang="en-US" dirty="0">
                <a:solidFill>
                  <a:srgbClr val="435153"/>
                </a:solidFill>
              </a:rPr>
              <a:t>portion </a:t>
            </a:r>
            <a:r>
              <a:rPr lang="en-US" dirty="0" smtClean="0">
                <a:solidFill>
                  <a:srgbClr val="435153"/>
                </a:solidFill>
              </a:rPr>
              <a:t>identifies </a:t>
            </a:r>
            <a:r>
              <a:rPr lang="en-US" dirty="0">
                <a:solidFill>
                  <a:srgbClr val="435153"/>
                </a:solidFill>
              </a:rPr>
              <a:t>the </a:t>
            </a:r>
            <a:r>
              <a:rPr lang="en-US" dirty="0" smtClean="0">
                <a:solidFill>
                  <a:srgbClr val="435153"/>
                </a:solidFill>
              </a:rPr>
              <a:t>host.</a:t>
            </a:r>
            <a:endParaRPr lang="en-US" dirty="0">
              <a:solidFill>
                <a:srgbClr val="435153"/>
              </a:solidFill>
            </a:endParaRP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534" t="33119" r="43333" b="41294"/>
          <a:stretch/>
        </p:blipFill>
        <p:spPr>
          <a:xfrm>
            <a:off x="389241" y="2523120"/>
            <a:ext cx="8365518" cy="3333860"/>
          </a:xfrm>
          <a:prstGeom prst="rect">
            <a:avLst/>
          </a:prstGeom>
        </p:spPr>
      </p:pic>
    </p:spTree>
    <p:extLst>
      <p:ext uri="{BB962C8B-B14F-4D97-AF65-F5344CB8AC3E}">
        <p14:creationId xmlns:p14="http://schemas.microsoft.com/office/powerpoint/2010/main" val="36218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ANDing</a:t>
            </a:r>
          </a:p>
        </p:txBody>
      </p:sp>
      <p:sp>
        <p:nvSpPr>
          <p:cNvPr id="2" name="Text Placeholder 1"/>
          <p:cNvSpPr>
            <a:spLocks noGrp="1"/>
          </p:cNvSpPr>
          <p:nvPr>
            <p:ph type="body" sz="quarter" idx="10"/>
          </p:nvPr>
        </p:nvSpPr>
        <p:spPr/>
        <p:txBody>
          <a:bodyPr/>
          <a:lstStyle/>
          <a:p>
            <a:r>
              <a:rPr lang="en-US" sz="2800" dirty="0"/>
              <a:t>Logical AND is the comparison of two bits.</a:t>
            </a:r>
          </a:p>
          <a:p>
            <a:r>
              <a:rPr lang="en-US" sz="2800" dirty="0" err="1"/>
              <a:t>ANDing</a:t>
            </a:r>
            <a:r>
              <a:rPr lang="en-US" sz="2800" dirty="0"/>
              <a:t> between the IP address and </a:t>
            </a:r>
            <a:r>
              <a:rPr lang="en-US" sz="2800" dirty="0" smtClean="0"/>
              <a:t>the</a:t>
            </a:r>
            <a:br>
              <a:rPr lang="en-US" sz="2800" dirty="0" smtClean="0"/>
            </a:br>
            <a:r>
              <a:rPr lang="en-US" sz="2800" dirty="0" smtClean="0"/>
              <a:t>subnet </a:t>
            </a:r>
            <a:r>
              <a:rPr lang="en-US" sz="2800" dirty="0"/>
              <a:t>mask yields the network address.</a:t>
            </a:r>
          </a:p>
          <a:p>
            <a:endParaRPr lang="en-US" dirty="0"/>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7467" t="28381" r="47066" b="37029"/>
          <a:stretch/>
        </p:blipFill>
        <p:spPr>
          <a:xfrm>
            <a:off x="6705797" y="518280"/>
            <a:ext cx="2328672" cy="1780032"/>
          </a:xfrm>
          <a:prstGeom prst="rect">
            <a:avLst/>
          </a:prstGeom>
        </p:spPr>
      </p:pic>
      <p:pic>
        <p:nvPicPr>
          <p:cNvPr id="5" name="Picture 4"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21342" t="31004" r="45847" b="35144"/>
          <a:stretch/>
        </p:blipFill>
        <p:spPr>
          <a:xfrm>
            <a:off x="1641745" y="2722787"/>
            <a:ext cx="5983098" cy="3474057"/>
          </a:xfrm>
          <a:prstGeom prst="rect">
            <a:avLst/>
          </a:prstGeom>
        </p:spPr>
      </p:pic>
    </p:spTree>
    <p:extLst>
      <p:ext uri="{BB962C8B-B14F-4D97-AF65-F5344CB8AC3E}">
        <p14:creationId xmlns:p14="http://schemas.microsoft.com/office/powerpoint/2010/main" val="116856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Resources</a:t>
            </a:r>
            <a:endParaRPr lang="en-NZ" dirty="0"/>
          </a:p>
        </p:txBody>
      </p:sp>
      <p:sp>
        <p:nvSpPr>
          <p:cNvPr id="3" name="Content Placeholder 2"/>
          <p:cNvSpPr>
            <a:spLocks noGrp="1"/>
          </p:cNvSpPr>
          <p:nvPr>
            <p:ph idx="1"/>
          </p:nvPr>
        </p:nvSpPr>
        <p:spPr/>
        <p:txBody>
          <a:bodyPr>
            <a:normAutofit/>
          </a:bodyPr>
          <a:lstStyle/>
          <a:p>
            <a:r>
              <a:rPr lang="en-NZ" sz="2100" dirty="0" smtClean="0"/>
              <a:t>Cisco Product / Technology guides</a:t>
            </a:r>
          </a:p>
          <a:p>
            <a:pPr marL="0" indent="0">
              <a:buNone/>
            </a:pPr>
            <a:r>
              <a:rPr lang="en-NZ" sz="2100" dirty="0">
                <a:hlinkClick r:id="rId2"/>
              </a:rPr>
              <a:t>http://</a:t>
            </a:r>
            <a:r>
              <a:rPr lang="en-NZ" sz="2100" dirty="0" smtClean="0">
                <a:hlinkClick r:id="rId2"/>
              </a:rPr>
              <a:t>www.cisco.com/cisco/web/psa/general.html?mode=tech</a:t>
            </a:r>
            <a:endParaRPr lang="en-NZ" sz="2100" dirty="0" smtClean="0"/>
          </a:p>
          <a:p>
            <a:pPr marL="0" indent="0">
              <a:buNone/>
            </a:pPr>
            <a:endParaRPr lang="en-NZ" sz="2100" dirty="0"/>
          </a:p>
          <a:p>
            <a:r>
              <a:rPr lang="en-NZ" sz="2100" dirty="0" smtClean="0"/>
              <a:t>2960 Switch software configuration guide</a:t>
            </a:r>
          </a:p>
          <a:p>
            <a:pPr marL="0" indent="0">
              <a:buNone/>
            </a:pPr>
            <a:r>
              <a:rPr lang="en-NZ" sz="2100" dirty="0">
                <a:hlinkClick r:id="rId3"/>
              </a:rPr>
              <a:t>http://</a:t>
            </a:r>
            <a:r>
              <a:rPr lang="en-NZ" sz="2100" dirty="0" smtClean="0">
                <a:hlinkClick r:id="rId3"/>
              </a:rPr>
              <a:t>www.cisco.com/c/en/us/td/docs/switches/lan/catalyst2960/software/release/12-2_55_se/configuration/guide/scg_2960.html</a:t>
            </a:r>
            <a:endParaRPr lang="en-NZ" sz="2100" dirty="0" smtClean="0"/>
          </a:p>
          <a:p>
            <a:pPr marL="0" indent="0">
              <a:buNone/>
            </a:pPr>
            <a:endParaRPr lang="en-NZ" sz="2100" dirty="0" smtClean="0"/>
          </a:p>
          <a:p>
            <a:r>
              <a:rPr lang="en-NZ" sz="2100" dirty="0" smtClean="0"/>
              <a:t>Cisco IOS 15.1(4)M References / Guides</a:t>
            </a:r>
          </a:p>
          <a:p>
            <a:pPr marL="0" indent="0">
              <a:buNone/>
            </a:pPr>
            <a:r>
              <a:rPr lang="en-NZ" sz="2100" dirty="0">
                <a:hlinkClick r:id="rId4"/>
              </a:rPr>
              <a:t>http://</a:t>
            </a:r>
            <a:r>
              <a:rPr lang="en-NZ" sz="2100" dirty="0" smtClean="0">
                <a:hlinkClick r:id="rId4"/>
              </a:rPr>
              <a:t>www.cisco.com/c/en/us/support/ios-nx-os-software/ios-software-release-15-1-4-m/model.html</a:t>
            </a:r>
            <a:endParaRPr lang="en-NZ" sz="2100" dirty="0" smtClean="0"/>
          </a:p>
          <a:p>
            <a:pPr marL="0" indent="0">
              <a:buNone/>
            </a:pPr>
            <a:endParaRPr lang="en-NZ" sz="2100" dirty="0" smtClean="0"/>
          </a:p>
          <a:p>
            <a:endParaRPr lang="en-NZ" dirty="0"/>
          </a:p>
        </p:txBody>
      </p:sp>
    </p:spTree>
    <p:extLst>
      <p:ext uri="{BB962C8B-B14F-4D97-AF65-F5344CB8AC3E}">
        <p14:creationId xmlns:p14="http://schemas.microsoft.com/office/powerpoint/2010/main" val="2779767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The Prefix Length</a:t>
            </a:r>
          </a:p>
        </p:txBody>
      </p:sp>
      <p:sp>
        <p:nvSpPr>
          <p:cNvPr id="2" name="Text Placeholder 1"/>
          <p:cNvSpPr>
            <a:spLocks noGrp="1"/>
          </p:cNvSpPr>
          <p:nvPr>
            <p:ph type="body" sz="quarter" idx="10"/>
          </p:nvPr>
        </p:nvSpPr>
        <p:spPr>
          <a:xfrm>
            <a:off x="228600" y="1344168"/>
            <a:ext cx="8490928" cy="4965192"/>
          </a:xfrm>
        </p:spPr>
        <p:txBody>
          <a:bodyPr/>
          <a:lstStyle/>
          <a:p>
            <a:r>
              <a:rPr lang="en-US" dirty="0" smtClean="0"/>
              <a:t>Subnet Mask &amp; CIDR notation</a:t>
            </a:r>
            <a:endParaRPr lang="en-US" dirty="0"/>
          </a:p>
        </p:txBody>
      </p:sp>
      <p:pic>
        <p:nvPicPr>
          <p:cNvPr id="5" name="Picture 4"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9200" t="28618" r="39467" b="38450"/>
          <a:stretch/>
        </p:blipFill>
        <p:spPr>
          <a:xfrm>
            <a:off x="435190" y="2635483"/>
            <a:ext cx="8273620" cy="3709785"/>
          </a:xfrm>
          <a:prstGeom prst="rect">
            <a:avLst/>
          </a:prstGeom>
        </p:spPr>
      </p:pic>
    </p:spTree>
    <p:extLst>
      <p:ext uri="{BB962C8B-B14F-4D97-AF65-F5344CB8AC3E}">
        <p14:creationId xmlns:p14="http://schemas.microsoft.com/office/powerpoint/2010/main" val="54508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Public and Private IPv4 Addresses</a:t>
            </a:r>
          </a:p>
        </p:txBody>
      </p:sp>
      <p:sp>
        <p:nvSpPr>
          <p:cNvPr id="3" name="Text Placeholder 2"/>
          <p:cNvSpPr>
            <a:spLocks noGrp="1"/>
          </p:cNvSpPr>
          <p:nvPr>
            <p:ph type="body" sz="quarter" idx="10"/>
          </p:nvPr>
        </p:nvSpPr>
        <p:spPr/>
        <p:txBody>
          <a:bodyPr/>
          <a:lstStyle/>
          <a:p>
            <a:pPr marL="0" indent="0">
              <a:buNone/>
            </a:pPr>
            <a:r>
              <a:rPr lang="en-US" dirty="0"/>
              <a:t>Private Addresses:</a:t>
            </a:r>
          </a:p>
          <a:p>
            <a:r>
              <a:rPr lang="en-US" sz="2000" dirty="0"/>
              <a:t>10.0.0.0/8 or 10.0.0.0 to10.255.255.255</a:t>
            </a:r>
          </a:p>
          <a:p>
            <a:r>
              <a:rPr lang="en-US" sz="2000" dirty="0" smtClean="0"/>
              <a:t>172.16.0.0 </a:t>
            </a:r>
            <a:r>
              <a:rPr lang="en-US" sz="2000" dirty="0"/>
              <a:t>/12 or 172.16.0.0 to 172.31.255.255</a:t>
            </a:r>
          </a:p>
          <a:p>
            <a:r>
              <a:rPr lang="en-US" sz="2000" dirty="0" smtClean="0"/>
              <a:t>192.168.0.0 </a:t>
            </a:r>
            <a:r>
              <a:rPr lang="en-US" sz="2000" dirty="0"/>
              <a:t>/16 or 192.168.0.0 to 192.168.255.255</a:t>
            </a:r>
          </a:p>
          <a:p>
            <a:endParaRPr lang="en-US" dirty="0"/>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9867" t="21748" r="39200" b="28736"/>
          <a:stretch/>
        </p:blipFill>
        <p:spPr>
          <a:xfrm>
            <a:off x="2284174" y="3253842"/>
            <a:ext cx="4575652" cy="3115020"/>
          </a:xfrm>
          <a:prstGeom prst="rect">
            <a:avLst/>
          </a:prstGeom>
        </p:spPr>
      </p:pic>
    </p:spTree>
    <p:extLst>
      <p:ext uri="{BB962C8B-B14F-4D97-AF65-F5344CB8AC3E}">
        <p14:creationId xmlns:p14="http://schemas.microsoft.com/office/powerpoint/2010/main" val="25665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a:bodyPr>
          <a:lstStyle/>
          <a:p>
            <a:pPr eaLnBrk="1" hangingPunct="1">
              <a:defRPr/>
            </a:pPr>
            <a:r>
              <a:rPr lang="en-US" dirty="0" smtClean="0"/>
              <a:t>Classful Network Addressing</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t="-50292" b="-50292"/>
          <a:stretch>
            <a:fillRect/>
          </a:stretch>
        </p:blipFill>
        <p:spPr>
          <a:xfrm>
            <a:off x="711199" y="549276"/>
            <a:ext cx="6143663" cy="3393631"/>
          </a:xfrm>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17" y="3429000"/>
            <a:ext cx="43148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Content Placeholder 1"/>
          <p:cNvPicPr>
            <a:picLocks noChangeAspect="1"/>
          </p:cNvPicPr>
          <p:nvPr/>
        </p:nvPicPr>
        <p:blipFill>
          <a:blip r:embed="rId5"/>
          <a:srcRect l="-23371" r="-23371"/>
          <a:stretch>
            <a:fillRect/>
          </a:stretch>
        </p:blipFill>
        <p:spPr bwMode="auto">
          <a:xfrm>
            <a:off x="3631555" y="3147331"/>
            <a:ext cx="6546816" cy="3616324"/>
          </a:xfrm>
          <a:prstGeom prst="rect">
            <a:avLst/>
          </a:prstGeom>
          <a:noFill/>
          <a:ln w="9525" algn="ctr">
            <a:noFill/>
            <a:miter lim="800000"/>
            <a:headEnd/>
            <a:tailEnd/>
          </a:ln>
        </p:spPr>
      </p:pic>
    </p:spTree>
    <p:extLst>
      <p:ext uri="{BB962C8B-B14F-4D97-AF65-F5344CB8AC3E}">
        <p14:creationId xmlns:p14="http://schemas.microsoft.com/office/powerpoint/2010/main" val="3052793928"/>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
            </a:r>
            <a:br>
              <a:rPr lang="en-US" sz="1800" dirty="0" smtClean="0"/>
            </a:br>
            <a:r>
              <a:rPr lang="en-US" dirty="0" smtClean="0"/>
              <a:t>Fixed Length Subnet Masking</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18776" r="-18776"/>
          <a:stretch>
            <a:fillRect/>
          </a:stretch>
        </p:blipFill>
        <p:spPr>
          <a:xfrm>
            <a:off x="554038" y="1565275"/>
            <a:ext cx="7940675" cy="4386263"/>
          </a:xfrm>
        </p:spPr>
      </p:pic>
    </p:spTree>
    <p:extLst>
      <p:ext uri="{BB962C8B-B14F-4D97-AF65-F5344CB8AC3E}">
        <p14:creationId xmlns:p14="http://schemas.microsoft.com/office/powerpoint/2010/main" val="902795135"/>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VLSM</a:t>
            </a:r>
            <a:br>
              <a:rPr lang="en-US" sz="1800" dirty="0" smtClean="0"/>
            </a:br>
            <a:r>
              <a:rPr lang="en-US" dirty="0" smtClean="0"/>
              <a:t>Variable Length Subnet Masking</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42984" r="-42984"/>
          <a:stretch>
            <a:fillRect/>
          </a:stretch>
        </p:blipFill>
        <p:spPr>
          <a:xfrm>
            <a:off x="554038" y="1565275"/>
            <a:ext cx="7940675" cy="4386263"/>
          </a:xfrm>
        </p:spPr>
      </p:pic>
    </p:spTree>
    <p:extLst>
      <p:ext uri="{BB962C8B-B14F-4D97-AF65-F5344CB8AC3E}">
        <p14:creationId xmlns:p14="http://schemas.microsoft.com/office/powerpoint/2010/main" val="226263138"/>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VLSM</a:t>
            </a:r>
            <a:br>
              <a:rPr lang="en-US" sz="1800" dirty="0" smtClean="0"/>
            </a:br>
            <a:r>
              <a:rPr lang="en-US" dirty="0" err="1" smtClean="0"/>
              <a:t>Subnetting</a:t>
            </a:r>
            <a:r>
              <a:rPr lang="en-US" dirty="0" smtClean="0"/>
              <a:t> Subnets</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16099" r="-16099"/>
          <a:stretch>
            <a:fillRect/>
          </a:stretch>
        </p:blipFill>
        <p:spPr>
          <a:xfrm>
            <a:off x="554038" y="1565275"/>
            <a:ext cx="7940675" cy="4386263"/>
          </a:xfrm>
        </p:spPr>
      </p:pic>
    </p:spTree>
    <p:extLst>
      <p:ext uri="{BB962C8B-B14F-4D97-AF65-F5344CB8AC3E}">
        <p14:creationId xmlns:p14="http://schemas.microsoft.com/office/powerpoint/2010/main" val="2845397938"/>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7282" y="475240"/>
            <a:ext cx="8145462" cy="838200"/>
          </a:xfrm>
        </p:spPr>
        <p:txBody>
          <a:bodyPr>
            <a:normAutofit fontScale="90000"/>
          </a:bodyPr>
          <a:lstStyle/>
          <a:p>
            <a:pPr eaLnBrk="1" hangingPunct="1"/>
            <a:r>
              <a:rPr lang="en-US" sz="1800" dirty="0" smtClean="0">
                <a:ea typeface="ＭＳ Ｐゴシック" pitchFamily="34" charset="-128"/>
              </a:rPr>
              <a:t>Overview of VLANs</a:t>
            </a:r>
            <a:br>
              <a:rPr lang="en-US" sz="1800" dirty="0" smtClean="0">
                <a:ea typeface="ＭＳ Ｐゴシック" pitchFamily="34" charset="-128"/>
              </a:rPr>
            </a:br>
            <a:r>
              <a:rPr lang="en-US" dirty="0" smtClean="0">
                <a:ea typeface="ＭＳ Ｐゴシック" pitchFamily="34" charset="-128"/>
              </a:rPr>
              <a:t>VLAN Definitions</a:t>
            </a:r>
          </a:p>
        </p:txBody>
      </p:sp>
      <p:sp>
        <p:nvSpPr>
          <p:cNvPr id="2" name="Content Placeholder 1"/>
          <p:cNvSpPr>
            <a:spLocks noGrp="1"/>
          </p:cNvSpPr>
          <p:nvPr>
            <p:ph idx="1"/>
          </p:nvPr>
        </p:nvSpPr>
        <p:spPr>
          <a:xfrm>
            <a:off x="498619" y="1530859"/>
            <a:ext cx="7940675" cy="4850719"/>
          </a:xfrm>
        </p:spPr>
        <p:txBody>
          <a:bodyPr/>
          <a:lstStyle/>
          <a:p>
            <a:r>
              <a:rPr lang="en-US" sz="2000" dirty="0" smtClean="0"/>
              <a:t>A VLAN is a logical partition of a Layer 2 network.</a:t>
            </a:r>
          </a:p>
          <a:p>
            <a:r>
              <a:rPr lang="en-US" sz="2000" dirty="0" smtClean="0"/>
              <a:t>Multiple partitions can be created, allowing for multiple VLANs to co-exist.</a:t>
            </a:r>
          </a:p>
          <a:p>
            <a:r>
              <a:rPr lang="en-US" sz="2000" dirty="0" smtClean="0"/>
              <a:t>Each VLAN is a broadcast domain, </a:t>
            </a:r>
            <a:r>
              <a:rPr lang="en-US" sz="2000" u="sng" dirty="0" smtClean="0"/>
              <a:t>usually with its own IP network</a:t>
            </a:r>
            <a:r>
              <a:rPr lang="en-US" sz="2000" dirty="0" smtClean="0"/>
              <a:t>.</a:t>
            </a:r>
          </a:p>
          <a:p>
            <a:r>
              <a:rPr lang="en-US" sz="2000" dirty="0" smtClean="0"/>
              <a:t>VLANs are mutually isolated and packets can only pass between them </a:t>
            </a:r>
            <a:r>
              <a:rPr lang="en-US" sz="2000" dirty="0" smtClean="0">
                <a:solidFill>
                  <a:srgbClr val="000000"/>
                </a:solidFill>
              </a:rPr>
              <a:t>via</a:t>
            </a:r>
            <a:r>
              <a:rPr lang="en-US" sz="2000" dirty="0" smtClean="0">
                <a:solidFill>
                  <a:srgbClr val="FF0000"/>
                </a:solidFill>
              </a:rPr>
              <a:t> </a:t>
            </a:r>
            <a:r>
              <a:rPr lang="en-US" sz="2000" dirty="0" smtClean="0"/>
              <a:t>a router.</a:t>
            </a:r>
          </a:p>
          <a:p>
            <a:r>
              <a:rPr lang="en-US" sz="2000" dirty="0" smtClean="0"/>
              <a:t>The partitioning of the Layer 2 network takes </a:t>
            </a:r>
            <a:r>
              <a:rPr lang="en-US" sz="2000" dirty="0" smtClean="0">
                <a:solidFill>
                  <a:srgbClr val="000000"/>
                </a:solidFill>
              </a:rPr>
              <a:t>place</a:t>
            </a:r>
            <a:r>
              <a:rPr lang="en-US" sz="2000" dirty="0" smtClean="0"/>
              <a:t> inside a Layer 2 device, usually </a:t>
            </a:r>
            <a:r>
              <a:rPr lang="en-US" sz="2000" dirty="0" smtClean="0">
                <a:solidFill>
                  <a:srgbClr val="000000"/>
                </a:solidFill>
              </a:rPr>
              <a:t>via</a:t>
            </a:r>
            <a:r>
              <a:rPr lang="en-US" sz="2000" dirty="0" smtClean="0"/>
              <a:t> a switch.</a:t>
            </a:r>
          </a:p>
          <a:p>
            <a:r>
              <a:rPr lang="en-US" sz="2000" dirty="0" smtClean="0"/>
              <a:t>The hosts grouped within a VLAN are unaware of the VLAN’s existence.</a:t>
            </a:r>
          </a:p>
          <a:p>
            <a:endParaRPr lang="en-US" dirty="0"/>
          </a:p>
        </p:txBody>
      </p:sp>
    </p:spTree>
    <p:extLst>
      <p:ext uri="{BB962C8B-B14F-4D97-AF65-F5344CB8AC3E}">
        <p14:creationId xmlns:p14="http://schemas.microsoft.com/office/powerpoint/2010/main" val="4271431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19780" y="487115"/>
            <a:ext cx="8145462" cy="838200"/>
          </a:xfrm>
        </p:spPr>
        <p:txBody>
          <a:bodyPr>
            <a:normAutofit fontScale="90000"/>
          </a:bodyPr>
          <a:lstStyle/>
          <a:p>
            <a:pPr eaLnBrk="1" hangingPunct="1"/>
            <a:r>
              <a:rPr lang="en-US" sz="1800" dirty="0" smtClean="0">
                <a:ea typeface="ＭＳ Ｐゴシック" pitchFamily="34" charset="-128"/>
              </a:rPr>
              <a:t>Overview of VLANs</a:t>
            </a:r>
            <a:br>
              <a:rPr lang="en-US" sz="1800" dirty="0" smtClean="0">
                <a:ea typeface="ＭＳ Ｐゴシック" pitchFamily="34" charset="-128"/>
              </a:rPr>
            </a:br>
            <a:r>
              <a:rPr lang="en-US" dirty="0" smtClean="0">
                <a:ea typeface="ＭＳ Ｐゴシック" pitchFamily="34" charset="-128"/>
              </a:rPr>
              <a:t>VLAN Definitions (cont.)</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0362" y="1600200"/>
            <a:ext cx="5763276" cy="4525963"/>
          </a:xfrm>
          <a:ln>
            <a:noFill/>
            <a:bevel/>
          </a:ln>
        </p:spPr>
      </p:pic>
    </p:spTree>
    <p:extLst>
      <p:ext uri="{BB962C8B-B14F-4D97-AF65-F5344CB8AC3E}">
        <p14:creationId xmlns:p14="http://schemas.microsoft.com/office/powerpoint/2010/main" val="1060997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4155" y="498990"/>
            <a:ext cx="8145462" cy="838200"/>
          </a:xfrm>
        </p:spPr>
        <p:txBody>
          <a:bodyPr>
            <a:normAutofit fontScale="90000"/>
          </a:bodyPr>
          <a:lstStyle/>
          <a:p>
            <a:pPr eaLnBrk="1" hangingPunct="1"/>
            <a:r>
              <a:rPr lang="en-US" sz="1800" dirty="0" smtClean="0">
                <a:ea typeface="ＭＳ Ｐゴシック" pitchFamily="34" charset="-128"/>
              </a:rPr>
              <a:t>VLAN Assignment</a:t>
            </a:r>
            <a:br>
              <a:rPr lang="en-US" sz="1800" dirty="0" smtClean="0">
                <a:ea typeface="ＭＳ Ｐゴシック" pitchFamily="34" charset="-128"/>
              </a:rPr>
            </a:br>
            <a:r>
              <a:rPr lang="en-US" dirty="0" smtClean="0">
                <a:ea typeface="ＭＳ Ｐゴシック" pitchFamily="34" charset="-128"/>
              </a:rPr>
              <a:t>Creating a VLAN</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059" y="2550339"/>
            <a:ext cx="8457257" cy="2269638"/>
          </a:xfrm>
        </p:spPr>
      </p:pic>
    </p:spTree>
    <p:extLst>
      <p:ext uri="{BB962C8B-B14F-4D97-AF65-F5344CB8AC3E}">
        <p14:creationId xmlns:p14="http://schemas.microsoft.com/office/powerpoint/2010/main" val="1148039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4155" y="463365"/>
            <a:ext cx="8145462" cy="838200"/>
          </a:xfrm>
        </p:spPr>
        <p:txBody>
          <a:bodyPr>
            <a:normAutofit fontScale="90000"/>
          </a:bodyPr>
          <a:lstStyle/>
          <a:p>
            <a:pPr eaLnBrk="1" hangingPunct="1"/>
            <a:r>
              <a:rPr lang="en-US" sz="1800" dirty="0" smtClean="0">
                <a:ea typeface="ＭＳ Ｐゴシック" pitchFamily="34" charset="-128"/>
              </a:rPr>
              <a:t>VLAN Assignment</a:t>
            </a:r>
            <a:br>
              <a:rPr lang="en-US" sz="1800" dirty="0" smtClean="0">
                <a:ea typeface="ＭＳ Ｐゴシック" pitchFamily="34" charset="-128"/>
              </a:rPr>
            </a:br>
            <a:r>
              <a:rPr lang="en-US" dirty="0" smtClean="0">
                <a:ea typeface="ＭＳ Ｐゴシック" pitchFamily="34" charset="-128"/>
              </a:rPr>
              <a:t>Assigning Ports to VLANs (cont.)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74" y="1517557"/>
            <a:ext cx="6788731" cy="461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14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643" y="850478"/>
            <a:ext cx="5991225" cy="490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41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5" y="463365"/>
            <a:ext cx="8145462" cy="838200"/>
          </a:xfrm>
        </p:spPr>
        <p:txBody>
          <a:bodyPr>
            <a:normAutofit fontScale="90000"/>
          </a:bodyPr>
          <a:lstStyle/>
          <a:p>
            <a:pPr eaLnBrk="1" hangingPunct="1"/>
            <a:r>
              <a:rPr lang="en-US" sz="1800" dirty="0" smtClean="0">
                <a:ea typeface="ＭＳ Ｐゴシック" pitchFamily="34" charset="-128"/>
              </a:rPr>
              <a:t>VLANs in a Multi-Switched Environment</a:t>
            </a:r>
            <a:br>
              <a:rPr lang="en-US" sz="1800" dirty="0" smtClean="0">
                <a:ea typeface="ＭＳ Ｐゴシック" pitchFamily="34" charset="-128"/>
              </a:rPr>
            </a:br>
            <a:r>
              <a:rPr lang="en-US" dirty="0" smtClean="0">
                <a:ea typeface="ＭＳ Ｐゴシック" pitchFamily="34" charset="-128"/>
              </a:rPr>
              <a:t>VLAN Trunks</a:t>
            </a:r>
          </a:p>
        </p:txBody>
      </p:sp>
      <p:sp>
        <p:nvSpPr>
          <p:cNvPr id="2" name="Content Placeholder 1"/>
          <p:cNvSpPr>
            <a:spLocks noGrp="1"/>
          </p:cNvSpPr>
          <p:nvPr>
            <p:ph idx="1"/>
          </p:nvPr>
        </p:nvSpPr>
        <p:spPr>
          <a:xfrm>
            <a:off x="463139" y="1413163"/>
            <a:ext cx="8118660" cy="4962567"/>
          </a:xfrm>
        </p:spPr>
        <p:txBody>
          <a:bodyPr/>
          <a:lstStyle/>
          <a:p>
            <a:r>
              <a:rPr lang="en-US" sz="2000" dirty="0" smtClean="0"/>
              <a:t>A VLAN trunk carries more than one VLAN.</a:t>
            </a:r>
          </a:p>
          <a:p>
            <a:r>
              <a:rPr lang="en-US" sz="2000" dirty="0"/>
              <a:t>A VLAN trunk </a:t>
            </a:r>
            <a:r>
              <a:rPr lang="en-US" sz="2000" dirty="0" smtClean="0"/>
              <a:t>is usually established between switches so same-VLAN devices can communicate, even if physically connected to different switches.</a:t>
            </a:r>
          </a:p>
          <a:p>
            <a:r>
              <a:rPr lang="en-US" sz="2000" dirty="0" smtClean="0"/>
              <a:t>A VLAN trunk is not associated to any VLANs; </a:t>
            </a:r>
            <a:r>
              <a:rPr lang="en-US" sz="2000" dirty="0"/>
              <a:t>n</a:t>
            </a:r>
            <a:r>
              <a:rPr lang="en-US" sz="2000" dirty="0" smtClean="0"/>
              <a:t>either is the trunk ports used to establish the trunk link.</a:t>
            </a:r>
          </a:p>
          <a:p>
            <a:r>
              <a:rPr lang="en-US" sz="2000" dirty="0" smtClean="0"/>
              <a:t>Cisco IOS supports IEEE802.1q, a popular VLAN trunk protocol.</a:t>
            </a:r>
          </a:p>
          <a:p>
            <a:endParaRPr lang="en-US" dirty="0" smtClean="0"/>
          </a:p>
          <a:p>
            <a:endParaRPr lang="en-US" dirty="0" smtClean="0"/>
          </a:p>
        </p:txBody>
      </p:sp>
    </p:spTree>
    <p:extLst>
      <p:ext uri="{BB962C8B-B14F-4D97-AF65-F5344CB8AC3E}">
        <p14:creationId xmlns:p14="http://schemas.microsoft.com/office/powerpoint/2010/main" val="683922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5" y="510866"/>
            <a:ext cx="8145462" cy="838200"/>
          </a:xfrm>
        </p:spPr>
        <p:txBody>
          <a:bodyPr>
            <a:normAutofit fontScale="90000"/>
          </a:bodyPr>
          <a:lstStyle/>
          <a:p>
            <a:pPr eaLnBrk="1" hangingPunct="1"/>
            <a:r>
              <a:rPr lang="en-US" sz="1800" dirty="0" smtClean="0">
                <a:ea typeface="ＭＳ Ｐゴシック" pitchFamily="34" charset="-128"/>
              </a:rPr>
              <a:t>VLANs in a Multi-Switched Environment</a:t>
            </a:r>
            <a:br>
              <a:rPr lang="en-US" sz="1800" dirty="0" smtClean="0">
                <a:ea typeface="ＭＳ Ｐゴシック" pitchFamily="34" charset="-128"/>
              </a:rPr>
            </a:br>
            <a:r>
              <a:rPr lang="en-US" dirty="0" smtClean="0">
                <a:ea typeface="ＭＳ Ｐゴシック" pitchFamily="34" charset="-128"/>
              </a:rPr>
              <a:t>VLAN Trunks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269" y="1235360"/>
            <a:ext cx="7557247" cy="515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879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7692" y="463364"/>
            <a:ext cx="8145462" cy="838200"/>
          </a:xfrm>
        </p:spPr>
        <p:txBody>
          <a:bodyPr>
            <a:normAutofit fontScale="90000"/>
          </a:bodyPr>
          <a:lstStyle/>
          <a:p>
            <a:pPr eaLnBrk="1" hangingPunct="1"/>
            <a:r>
              <a:rPr lang="en-US" sz="1800" dirty="0" smtClean="0">
                <a:ea typeface="ＭＳ Ｐゴシック" pitchFamily="34" charset="-128"/>
              </a:rPr>
              <a:t>VLAN Assignment</a:t>
            </a:r>
            <a:br>
              <a:rPr lang="en-US" sz="1800" dirty="0" smtClean="0">
                <a:ea typeface="ＭＳ Ｐゴシック" pitchFamily="34" charset="-128"/>
              </a:rPr>
            </a:br>
            <a:r>
              <a:rPr lang="en-US" dirty="0" smtClean="0">
                <a:ea typeface="ＭＳ Ｐゴシック" pitchFamily="34" charset="-128"/>
              </a:rPr>
              <a:t>Configuring IEEE 802.1q Trunk Links</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52" y="4930435"/>
            <a:ext cx="7687342"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01" y="1448931"/>
            <a:ext cx="7722011" cy="3481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10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32" y="3888850"/>
            <a:ext cx="6569393" cy="265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426697" y="475240"/>
            <a:ext cx="8145462" cy="838200"/>
          </a:xfrm>
        </p:spPr>
        <p:txBody>
          <a:bodyPr>
            <a:normAutofit fontScale="90000"/>
          </a:bodyPr>
          <a:lstStyle/>
          <a:p>
            <a:pPr eaLnBrk="1" hangingPunct="1"/>
            <a:r>
              <a:rPr lang="en-US" sz="1800" dirty="0" smtClean="0">
                <a:ea typeface="ＭＳ Ｐゴシック" pitchFamily="34" charset="-128"/>
              </a:rPr>
              <a:t>Dynamic Trunking Protocol</a:t>
            </a:r>
            <a:br>
              <a:rPr lang="en-US" sz="1800" dirty="0" smtClean="0">
                <a:ea typeface="ＭＳ Ｐゴシック" pitchFamily="34" charset="-128"/>
              </a:rPr>
            </a:br>
            <a:r>
              <a:rPr lang="en-US" dirty="0" smtClean="0">
                <a:ea typeface="ＭＳ Ｐゴシック" pitchFamily="34" charset="-128"/>
              </a:rPr>
              <a:t>Negotiated Interface Modes</a:t>
            </a:r>
          </a:p>
        </p:txBody>
      </p:sp>
      <p:sp>
        <p:nvSpPr>
          <p:cNvPr id="2" name="Content Placeholder 1"/>
          <p:cNvSpPr>
            <a:spLocks noGrp="1"/>
          </p:cNvSpPr>
          <p:nvPr>
            <p:ph idx="1"/>
          </p:nvPr>
        </p:nvSpPr>
        <p:spPr>
          <a:xfrm>
            <a:off x="451260" y="1472540"/>
            <a:ext cx="8094911" cy="2507014"/>
          </a:xfrm>
        </p:spPr>
        <p:txBody>
          <a:bodyPr/>
          <a:lstStyle/>
          <a:p>
            <a:r>
              <a:rPr lang="en-US" sz="2000" dirty="0" smtClean="0"/>
              <a:t>Cisco Catalyst 2960 and 3560 support the following trunk modes:</a:t>
            </a:r>
          </a:p>
          <a:p>
            <a:pPr marL="800100" lvl="1" indent="-342900">
              <a:buFont typeface="Arial" pitchFamily="34" charset="0"/>
              <a:buChar char="•"/>
            </a:pPr>
            <a:r>
              <a:rPr lang="en-US" sz="2400" dirty="0" err="1"/>
              <a:t>S</a:t>
            </a:r>
            <a:r>
              <a:rPr lang="en-US" sz="2400" dirty="0" err="1" smtClean="0"/>
              <a:t>witchport</a:t>
            </a:r>
            <a:r>
              <a:rPr lang="en-US" sz="2400" dirty="0" smtClean="0"/>
              <a:t> mode dynamic auto</a:t>
            </a:r>
          </a:p>
          <a:p>
            <a:pPr marL="800100" lvl="1" indent="-342900">
              <a:buFont typeface="Arial" pitchFamily="34" charset="0"/>
              <a:buChar char="•"/>
            </a:pPr>
            <a:r>
              <a:rPr lang="en-US" sz="2400" dirty="0" err="1"/>
              <a:t>S</a:t>
            </a:r>
            <a:r>
              <a:rPr lang="en-US" sz="2400" dirty="0" err="1" smtClean="0"/>
              <a:t>witchport</a:t>
            </a:r>
            <a:r>
              <a:rPr lang="en-US" sz="2400" dirty="0" smtClean="0"/>
              <a:t> </a:t>
            </a:r>
            <a:r>
              <a:rPr lang="en-US" sz="2400" dirty="0"/>
              <a:t>mode dynamic </a:t>
            </a:r>
            <a:r>
              <a:rPr lang="en-US" sz="2400" dirty="0" smtClean="0"/>
              <a:t>desirable</a:t>
            </a:r>
            <a:endParaRPr lang="en-US" sz="2400" dirty="0"/>
          </a:p>
          <a:p>
            <a:pPr marL="800100" lvl="1" indent="-342900">
              <a:buFont typeface="Arial" pitchFamily="34" charset="0"/>
              <a:buChar char="•"/>
            </a:pPr>
            <a:r>
              <a:rPr lang="en-US" sz="2400" dirty="0" err="1"/>
              <a:t>S</a:t>
            </a:r>
            <a:r>
              <a:rPr lang="en-US" sz="2400" dirty="0" err="1" smtClean="0"/>
              <a:t>witchport</a:t>
            </a:r>
            <a:r>
              <a:rPr lang="en-US" sz="2400" dirty="0" smtClean="0"/>
              <a:t> </a:t>
            </a:r>
            <a:r>
              <a:rPr lang="en-US" sz="2400" dirty="0"/>
              <a:t>mode </a:t>
            </a:r>
            <a:r>
              <a:rPr lang="en-US" sz="2400" dirty="0" smtClean="0"/>
              <a:t>trunk</a:t>
            </a:r>
            <a:endParaRPr lang="en-US" sz="2400" dirty="0"/>
          </a:p>
          <a:p>
            <a:pPr marL="800100" lvl="1" indent="-342900">
              <a:buFont typeface="Arial" pitchFamily="34" charset="0"/>
              <a:buChar char="•"/>
            </a:pPr>
            <a:r>
              <a:rPr lang="en-US" sz="2400" dirty="0" err="1"/>
              <a:t>S</a:t>
            </a:r>
            <a:r>
              <a:rPr lang="en-US" sz="2400" dirty="0" err="1" smtClean="0"/>
              <a:t>witchport</a:t>
            </a:r>
            <a:r>
              <a:rPr lang="en-US" sz="2400" dirty="0" smtClean="0"/>
              <a:t> nonegotiate</a:t>
            </a:r>
            <a:endParaRPr lang="en-US" sz="2400" dirty="0"/>
          </a:p>
        </p:txBody>
      </p:sp>
    </p:spTree>
    <p:extLst>
      <p:ext uri="{BB962C8B-B14F-4D97-AF65-F5344CB8AC3E}">
        <p14:creationId xmlns:p14="http://schemas.microsoft.com/office/powerpoint/2010/main" val="63538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5266" y="479198"/>
            <a:ext cx="8145462" cy="838200"/>
          </a:xfrm>
        </p:spPr>
        <p:txBody>
          <a:bodyPr>
            <a:normAutofit/>
          </a:bodyPr>
          <a:lstStyle/>
          <a:p>
            <a:pPr eaLnBrk="1" hangingPunct="1"/>
            <a:r>
              <a:rPr lang="en-US" dirty="0" smtClean="0">
                <a:ea typeface="ＭＳ Ｐゴシック" pitchFamily="34" charset="-128"/>
              </a:rPr>
              <a:t>What is Inter-VLAN routing?</a:t>
            </a:r>
          </a:p>
        </p:txBody>
      </p:sp>
      <p:sp>
        <p:nvSpPr>
          <p:cNvPr id="2" name="Content Placeholder 1"/>
          <p:cNvSpPr>
            <a:spLocks noGrp="1"/>
          </p:cNvSpPr>
          <p:nvPr>
            <p:ph idx="1"/>
          </p:nvPr>
        </p:nvSpPr>
        <p:spPr>
          <a:xfrm>
            <a:off x="394385" y="1463006"/>
            <a:ext cx="7940675" cy="3571875"/>
          </a:xfrm>
        </p:spPr>
        <p:txBody>
          <a:bodyPr/>
          <a:lstStyle/>
          <a:p>
            <a:r>
              <a:rPr lang="en-US" sz="2000" dirty="0" smtClean="0"/>
              <a:t>Layer 2 switches cannot forward traffic between VLANs without the assistance of a router.</a:t>
            </a:r>
          </a:p>
          <a:p>
            <a:r>
              <a:rPr lang="en-US" sz="2000" dirty="0" smtClean="0"/>
              <a:t>Inter-VLAN routing is a process for forwarding network traffic from one VLAN to another, using a router.</a:t>
            </a:r>
            <a:endParaRPr lang="en-US" sz="2000"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2911" y="3012724"/>
            <a:ext cx="5820935" cy="33780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48809" y="464684"/>
            <a:ext cx="8145462" cy="838200"/>
          </a:xfrm>
        </p:spPr>
        <p:txBody>
          <a:bodyPr>
            <a:normAutofit fontScale="90000"/>
          </a:bodyPr>
          <a:lstStyle/>
          <a:p>
            <a:pPr eaLnBrk="1" hangingPunct="1"/>
            <a:r>
              <a:rPr lang="en-US" sz="1800" dirty="0" smtClean="0">
                <a:ea typeface="ＭＳ Ｐゴシック" pitchFamily="34" charset="-128"/>
              </a:rPr>
              <a:t>Inter-VLAN Routing Operation</a:t>
            </a:r>
            <a:br>
              <a:rPr lang="en-US" sz="1800" dirty="0" smtClean="0">
                <a:ea typeface="ＭＳ Ｐゴシック" pitchFamily="34" charset="-128"/>
              </a:rPr>
            </a:br>
            <a:r>
              <a:rPr lang="en-US" dirty="0" smtClean="0">
                <a:ea typeface="ＭＳ Ｐゴシック" pitchFamily="34" charset="-128"/>
              </a:rPr>
              <a:t>Router-on-a-Stick Inter-VLAN Routing</a:t>
            </a:r>
          </a:p>
        </p:txBody>
      </p:sp>
      <p:sp>
        <p:nvSpPr>
          <p:cNvPr id="2" name="Content Placeholder 1"/>
          <p:cNvSpPr>
            <a:spLocks noGrp="1"/>
          </p:cNvSpPr>
          <p:nvPr>
            <p:ph idx="1"/>
          </p:nvPr>
        </p:nvSpPr>
        <p:spPr>
          <a:xfrm>
            <a:off x="437928" y="1579120"/>
            <a:ext cx="8052929" cy="5024880"/>
          </a:xfrm>
        </p:spPr>
        <p:txBody>
          <a:bodyPr/>
          <a:lstStyle/>
          <a:p>
            <a:r>
              <a:rPr lang="en-US" sz="2000" dirty="0" smtClean="0"/>
              <a:t>The router-on-a-stick approach uses a different path to route between VLANs.</a:t>
            </a:r>
          </a:p>
          <a:p>
            <a:r>
              <a:rPr lang="en-US" sz="2000" dirty="0" smtClean="0"/>
              <a:t>One of the router’s </a:t>
            </a:r>
            <a:r>
              <a:rPr lang="en-US" sz="2000" dirty="0"/>
              <a:t>physical </a:t>
            </a:r>
            <a:r>
              <a:rPr lang="en-US" sz="2000" dirty="0" smtClean="0"/>
              <a:t>interfaces is configured as a 802.1Q trunk port so it can understand VLAN tags.</a:t>
            </a:r>
          </a:p>
          <a:p>
            <a:r>
              <a:rPr lang="en-US" sz="2000" dirty="0" smtClean="0"/>
              <a:t>Logical subinterfaces are created; one subinterface per VLAN.</a:t>
            </a:r>
            <a:endParaRPr lang="en-US" sz="2000" dirty="0"/>
          </a:p>
          <a:p>
            <a:r>
              <a:rPr lang="en-US" sz="2000" dirty="0" smtClean="0"/>
              <a:t>Each subinterface is configured with an IP address from the VLAN it represents.</a:t>
            </a:r>
          </a:p>
          <a:p>
            <a:r>
              <a:rPr lang="en-US" sz="2000" dirty="0" smtClean="0"/>
              <a:t>VLAN members (hosts) are configured to use the subinterface address as a default gateway.</a:t>
            </a:r>
          </a:p>
          <a:p>
            <a:r>
              <a:rPr lang="en-US" sz="2000" dirty="0" smtClean="0"/>
              <a:t>Only one of the router’s physical interface is used</a:t>
            </a:r>
            <a:r>
              <a:rPr lang="en-US" dirty="0" smtClean="0"/>
              <a:t>.</a:t>
            </a:r>
            <a:endParaRPr lang="en-US" dirty="0"/>
          </a:p>
        </p:txBody>
      </p:sp>
    </p:spTree>
    <p:extLst>
      <p:ext uri="{BB962C8B-B14F-4D97-AF65-F5344CB8AC3E}">
        <p14:creationId xmlns:p14="http://schemas.microsoft.com/office/powerpoint/2010/main" val="358215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76237" y="450170"/>
            <a:ext cx="8145462" cy="838200"/>
          </a:xfrm>
        </p:spPr>
        <p:txBody>
          <a:bodyPr>
            <a:normAutofit fontScale="90000"/>
          </a:bodyPr>
          <a:lstStyle/>
          <a:p>
            <a:pPr eaLnBrk="1" hangingPunct="1"/>
            <a:r>
              <a:rPr lang="en-US" sz="1800" dirty="0">
                <a:ea typeface="ＭＳ Ｐゴシック" pitchFamily="34" charset="-128"/>
              </a:rPr>
              <a:t>Configure </a:t>
            </a:r>
            <a:r>
              <a:rPr lang="en-US" sz="1800" dirty="0" smtClean="0">
                <a:ea typeface="ＭＳ Ｐゴシック" pitchFamily="34" charset="-128"/>
              </a:rPr>
              <a:t>Router-on-a-Stick</a:t>
            </a:r>
            <a:br>
              <a:rPr lang="en-US" sz="1800" dirty="0" smtClean="0">
                <a:ea typeface="ＭＳ Ｐゴシック" pitchFamily="34" charset="-128"/>
              </a:rPr>
            </a:br>
            <a:r>
              <a:rPr lang="en-US" dirty="0" smtClean="0">
                <a:ea typeface="ＭＳ Ｐゴシック" pitchFamily="34" charset="-128"/>
              </a:rPr>
              <a:t>Switch Configuration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27" y="1721075"/>
            <a:ext cx="6611759" cy="513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049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99269" y="551985"/>
            <a:ext cx="8145462" cy="838200"/>
          </a:xfrm>
        </p:spPr>
        <p:txBody>
          <a:bodyPr>
            <a:normAutofit fontScale="90000"/>
          </a:bodyPr>
          <a:lstStyle/>
          <a:p>
            <a:pPr eaLnBrk="1" hangingPunct="1"/>
            <a:r>
              <a:rPr lang="en-US" sz="1800" dirty="0">
                <a:ea typeface="ＭＳ Ｐゴシック" pitchFamily="34" charset="-128"/>
              </a:rPr>
              <a:t>Configure </a:t>
            </a:r>
            <a:r>
              <a:rPr lang="en-US" sz="1800" dirty="0" smtClean="0">
                <a:ea typeface="ＭＳ Ｐゴシック" pitchFamily="34" charset="-128"/>
              </a:rPr>
              <a:t>Router-on-a-Stick</a:t>
            </a:r>
            <a:r>
              <a:rPr lang="en-US" sz="1800" dirty="0">
                <a:ea typeface="ＭＳ Ｐゴシック" pitchFamily="34" charset="-128"/>
              </a:rPr>
              <a:t/>
            </a:r>
            <a:br>
              <a:rPr lang="en-US" sz="1800" dirty="0">
                <a:ea typeface="ＭＳ Ｐゴシック" pitchFamily="34" charset="-128"/>
              </a:rPr>
            </a:br>
            <a:r>
              <a:rPr lang="en-US" dirty="0" smtClean="0">
                <a:ea typeface="ＭＳ Ｐゴシック" pitchFamily="34" charset="-128"/>
              </a:rPr>
              <a:t>Router </a:t>
            </a:r>
            <a:r>
              <a:rPr lang="en-US" dirty="0" err="1" smtClean="0">
                <a:ea typeface="ＭＳ Ｐゴシック" pitchFamily="34" charset="-128"/>
              </a:rPr>
              <a:t>Subinterface</a:t>
            </a:r>
            <a:r>
              <a:rPr lang="en-US" dirty="0" smtClean="0">
                <a:ea typeface="ＭＳ Ｐゴシック" pitchFamily="34" charset="-128"/>
              </a:rPr>
              <a:t> Configuration</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813" y="1390185"/>
            <a:ext cx="681037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1581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normAutofit/>
          </a:bodyPr>
          <a:lstStyle/>
          <a:p>
            <a:r>
              <a:rPr lang="en-US" dirty="0" smtClean="0"/>
              <a:t>L2 Switch Management</a:t>
            </a:r>
            <a:endParaRPr lang="en-US" dirty="0"/>
          </a:p>
        </p:txBody>
      </p:sp>
      <p:sp>
        <p:nvSpPr>
          <p:cNvPr id="4" name="Content Placeholder 3"/>
          <p:cNvSpPr>
            <a:spLocks noGrp="1"/>
          </p:cNvSpPr>
          <p:nvPr>
            <p:ph idx="1"/>
          </p:nvPr>
        </p:nvSpPr>
        <p:spPr>
          <a:xfrm>
            <a:off x="466952" y="1465943"/>
            <a:ext cx="7661048" cy="4775200"/>
          </a:xfrm>
        </p:spPr>
        <p:txBody>
          <a:bodyPr/>
          <a:lstStyle/>
          <a:p>
            <a:r>
              <a:rPr lang="en-US" sz="2000" dirty="0" smtClean="0"/>
              <a:t>Network infrastructure devices require IP addresses to enable remote management. </a:t>
            </a:r>
          </a:p>
          <a:p>
            <a:r>
              <a:rPr lang="en-US" sz="2000" dirty="0" smtClean="0"/>
              <a:t>On a switch, the management IP address is assigned on a virtual interface.</a:t>
            </a:r>
          </a:p>
          <a:p>
            <a:pPr>
              <a:buNone/>
            </a:pPr>
            <a:endParaRPr lang="en-US" sz="2000" dirty="0" smtClean="0"/>
          </a:p>
        </p:txBody>
      </p:sp>
      <p:pic>
        <p:nvPicPr>
          <p:cNvPr id="11267" name="Picture 3"/>
          <p:cNvPicPr>
            <a:picLocks noChangeAspect="1" noChangeArrowheads="1"/>
          </p:cNvPicPr>
          <p:nvPr/>
        </p:nvPicPr>
        <p:blipFill>
          <a:blip r:embed="rId3" cstate="print"/>
          <a:srcRect l="45179" t="28770" r="17427" b="17857"/>
          <a:stretch>
            <a:fillRect/>
          </a:stretch>
        </p:blipFill>
        <p:spPr bwMode="auto">
          <a:xfrm>
            <a:off x="2859315" y="2743199"/>
            <a:ext cx="4865460" cy="3904343"/>
          </a:xfrm>
          <a:prstGeom prst="rect">
            <a:avLst/>
          </a:prstGeom>
          <a:noFill/>
          <a:ln w="9525">
            <a:noFill/>
            <a:miter lim="800000"/>
            <a:headEnd/>
            <a:tailEnd/>
          </a:ln>
        </p:spPr>
      </p:pic>
    </p:spTree>
    <p:extLst>
      <p:ext uri="{BB962C8B-B14F-4D97-AF65-F5344CB8AC3E}">
        <p14:creationId xmlns:p14="http://schemas.microsoft.com/office/powerpoint/2010/main" val="173727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74650" y="433388"/>
            <a:ext cx="8145463" cy="838200"/>
          </a:xfrm>
        </p:spPr>
        <p:txBody>
          <a:bodyPr>
            <a:normAutofit fontScale="90000"/>
          </a:bodyPr>
          <a:lstStyle/>
          <a:p>
            <a:pPr eaLnBrk="1" hangingPunct="1">
              <a:defRPr/>
            </a:pPr>
            <a:r>
              <a:rPr lang="en-US" sz="1800" dirty="0" smtClean="0">
                <a:cs typeface="Arial" pitchFamily="34" charset="0"/>
              </a:rPr>
              <a:t>Accessing a Cisco IOS Device</a:t>
            </a:r>
            <a:r>
              <a:rPr lang="en-US" dirty="0" smtClean="0"/>
              <a:t/>
            </a:r>
            <a:br>
              <a:rPr lang="en-US" dirty="0" smtClean="0"/>
            </a:br>
            <a:r>
              <a:rPr lang="en-US" dirty="0">
                <a:solidFill>
                  <a:schemeClr val="accent5">
                    <a:lumMod val="75000"/>
                  </a:schemeClr>
                </a:solidFill>
                <a:cs typeface="Arial" pitchFamily="34" charset="0"/>
              </a:rPr>
              <a:t>Terminal Emulation Programs</a:t>
            </a:r>
          </a:p>
        </p:txBody>
      </p:sp>
      <p:sp>
        <p:nvSpPr>
          <p:cNvPr id="15363" name="Rectangle 6"/>
          <p:cNvSpPr>
            <a:spLocks noGrp="1" noChangeArrowheads="1"/>
          </p:cNvSpPr>
          <p:nvPr>
            <p:ph idx="1"/>
          </p:nvPr>
        </p:nvSpPr>
        <p:spPr>
          <a:xfrm>
            <a:off x="478746" y="1827213"/>
            <a:ext cx="3454400" cy="4572000"/>
          </a:xfrm>
        </p:spPr>
        <p:txBody>
          <a:bodyPr/>
          <a:lstStyle/>
          <a:p>
            <a:pPr marL="0" indent="0">
              <a:buFont typeface="Wingdings" pitchFamily="2" charset="2"/>
              <a:buNone/>
              <a:defRPr/>
            </a:pPr>
            <a:r>
              <a:rPr lang="en-US" sz="2000" dirty="0" smtClean="0"/>
              <a:t>Software available </a:t>
            </a:r>
            <a:r>
              <a:rPr lang="en-US" sz="2000" dirty="0"/>
              <a:t>for connecting to a networking </a:t>
            </a:r>
            <a:r>
              <a:rPr lang="en-US" sz="2000" dirty="0" smtClean="0"/>
              <a:t>device:</a:t>
            </a:r>
          </a:p>
          <a:p>
            <a:pPr>
              <a:defRPr/>
            </a:pPr>
            <a:r>
              <a:rPr lang="en-US" sz="2000" dirty="0" err="1" smtClean="0"/>
              <a:t>PuTTY</a:t>
            </a:r>
            <a:endParaRPr lang="en-US" sz="2000" dirty="0" smtClean="0"/>
          </a:p>
          <a:p>
            <a:pPr>
              <a:defRPr/>
            </a:pPr>
            <a:r>
              <a:rPr lang="en-US" sz="2000" dirty="0" err="1" smtClean="0"/>
              <a:t>Tera</a:t>
            </a:r>
            <a:r>
              <a:rPr lang="en-US" sz="2000" dirty="0" smtClean="0"/>
              <a:t> </a:t>
            </a:r>
            <a:r>
              <a:rPr lang="en-US" sz="2000" dirty="0"/>
              <a:t>Term</a:t>
            </a:r>
          </a:p>
          <a:p>
            <a:pPr>
              <a:defRPr/>
            </a:pPr>
            <a:r>
              <a:rPr lang="en-US" sz="2000" dirty="0" err="1"/>
              <a:t>SecureCRT</a:t>
            </a:r>
            <a:endParaRPr lang="en-US" sz="2000" dirty="0"/>
          </a:p>
          <a:p>
            <a:pPr>
              <a:defRPr/>
            </a:pPr>
            <a:r>
              <a:rPr lang="en-US" sz="2000" dirty="0"/>
              <a:t>HyperTerminal</a:t>
            </a:r>
          </a:p>
          <a:p>
            <a:pPr>
              <a:defRPr/>
            </a:pPr>
            <a:r>
              <a:rPr lang="en-US" sz="2000" dirty="0"/>
              <a:t>OS X Terminal</a:t>
            </a:r>
          </a:p>
          <a:p>
            <a:pPr marL="381000" indent="-381000" eaLnBrk="1" hangingPunct="1">
              <a:lnSpc>
                <a:spcPct val="75000"/>
              </a:lnSpc>
              <a:buFont typeface="Wingdings" pitchFamily="2" charset="2"/>
              <a:buNone/>
              <a:defRPr/>
            </a:pPr>
            <a:endParaRPr lang="en-US" altLang="ja-JP" sz="2000" dirty="0" smtClean="0">
              <a:ea typeface="ＭＳ Ｐゴシック" charset="-128"/>
            </a:endParaRP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46" y="1549898"/>
            <a:ext cx="4156707" cy="444100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53259345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Protocol Data Units</a:t>
            </a:r>
          </a:p>
        </p:txBody>
      </p:sp>
      <p:sp>
        <p:nvSpPr>
          <p:cNvPr id="6" name="Text Placeholder 5"/>
          <p:cNvSpPr>
            <a:spLocks noGrp="1"/>
          </p:cNvSpPr>
          <p:nvPr>
            <p:ph type="body" sz="quarter" idx="10"/>
          </p:nvPr>
        </p:nvSpPr>
        <p:spPr/>
        <p:txBody>
          <a:bodyPr/>
          <a:lstStyle/>
          <a:p>
            <a:pPr marL="0" indent="0">
              <a:buNone/>
            </a:pPr>
            <a:r>
              <a:rPr lang="en-US" sz="2000" dirty="0"/>
              <a:t>Encapsulation</a:t>
            </a:r>
          </a:p>
          <a:p>
            <a:r>
              <a:rPr lang="en-US" sz="2000" dirty="0"/>
              <a:t>Data</a:t>
            </a:r>
          </a:p>
          <a:p>
            <a:r>
              <a:rPr lang="en-US" sz="2000" dirty="0"/>
              <a:t>Segment</a:t>
            </a:r>
          </a:p>
          <a:p>
            <a:r>
              <a:rPr lang="en-US" sz="2000" dirty="0"/>
              <a:t>Packet</a:t>
            </a:r>
          </a:p>
          <a:p>
            <a:r>
              <a:rPr lang="en-US" sz="2000" dirty="0"/>
              <a:t>Frame</a:t>
            </a:r>
          </a:p>
          <a:p>
            <a:r>
              <a:rPr lang="en-US" sz="2000" dirty="0"/>
              <a:t>Bits</a:t>
            </a:r>
          </a:p>
          <a:p>
            <a:endParaRPr lang="en-US" sz="20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070" y="1149784"/>
            <a:ext cx="5666366"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26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47663" y="444500"/>
            <a:ext cx="8143875" cy="838200"/>
          </a:xfrm>
        </p:spPr>
        <p:txBody>
          <a:bodyPr>
            <a:normAutofit fontScale="90000"/>
          </a:bodyPr>
          <a:lstStyle/>
          <a:p>
            <a:pPr eaLnBrk="1" hangingPunct="1">
              <a:defRPr/>
            </a:pPr>
            <a:r>
              <a:rPr lang="en-US" sz="1800" dirty="0" smtClean="0">
                <a:cs typeface="Arial" pitchFamily="34" charset="0"/>
              </a:rPr>
              <a:t>Navigating the IOS</a:t>
            </a:r>
            <a:r>
              <a:rPr lang="en-US" dirty="0" smtClean="0"/>
              <a:t/>
            </a:r>
            <a:br>
              <a:rPr lang="en-US" dirty="0" smtClean="0"/>
            </a:br>
            <a:r>
              <a:rPr lang="en-US" dirty="0">
                <a:solidFill>
                  <a:schemeClr val="accent5">
                    <a:lumMod val="75000"/>
                  </a:schemeClr>
                </a:solidFill>
                <a:cs typeface="Arial" pitchFamily="34" charset="0"/>
              </a:rPr>
              <a:t>Cisco IOS Modes of Operation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206" y="1565463"/>
            <a:ext cx="5669984" cy="4724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048552"/>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6130" y="534149"/>
            <a:ext cx="8145462" cy="838200"/>
          </a:xfrm>
        </p:spPr>
        <p:txBody>
          <a:bodyPr>
            <a:normAutofit fontScale="90000"/>
          </a:bodyPr>
          <a:lstStyle/>
          <a:p>
            <a:pPr eaLnBrk="1" hangingPunct="1">
              <a:defRPr/>
            </a:pPr>
            <a:r>
              <a:rPr lang="en-US" sz="1800" dirty="0" smtClean="0">
                <a:cs typeface="Arial" pitchFamily="34" charset="0"/>
              </a:rPr>
              <a:t>Navigating the IOS</a:t>
            </a:r>
            <a:r>
              <a:rPr lang="en-US" dirty="0" smtClean="0"/>
              <a:t/>
            </a:r>
            <a:br>
              <a:rPr lang="en-US" dirty="0" smtClean="0"/>
            </a:br>
            <a:r>
              <a:rPr lang="en-US" dirty="0">
                <a:solidFill>
                  <a:schemeClr val="accent5">
                    <a:lumMod val="75000"/>
                  </a:schemeClr>
                </a:solidFill>
                <a:cs typeface="Arial" pitchFamily="34" charset="0"/>
              </a:rPr>
              <a:t>Navigating </a:t>
            </a:r>
            <a:r>
              <a:rPr lang="en-US" dirty="0" smtClean="0">
                <a:solidFill>
                  <a:schemeClr val="accent5">
                    <a:lumMod val="75000"/>
                  </a:schemeClr>
                </a:solidFill>
                <a:cs typeface="Arial" pitchFamily="34" charset="0"/>
              </a:rPr>
              <a:t>Between </a:t>
            </a:r>
            <a:r>
              <a:rPr lang="en-US" dirty="0">
                <a:solidFill>
                  <a:schemeClr val="accent5">
                    <a:lumMod val="75000"/>
                  </a:schemeClr>
                </a:solidFill>
                <a:cs typeface="Arial" pitchFamily="34" charset="0"/>
              </a:rPr>
              <a:t>IOS Modes (cont.)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12" y="1372349"/>
            <a:ext cx="4629150"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506" y="2807903"/>
            <a:ext cx="45243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471" y="4243387"/>
            <a:ext cx="44958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089501"/>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Hotkeys and Shortcuts</a:t>
            </a:r>
          </a:p>
        </p:txBody>
      </p:sp>
      <p:sp>
        <p:nvSpPr>
          <p:cNvPr id="2" name="Text Placeholder 1"/>
          <p:cNvSpPr>
            <a:spLocks noGrp="1"/>
          </p:cNvSpPr>
          <p:nvPr>
            <p:ph type="body" sz="quarter" idx="10"/>
          </p:nvPr>
        </p:nvSpPr>
        <p:spPr>
          <a:xfrm>
            <a:off x="286789" y="1562986"/>
            <a:ext cx="8857211" cy="4391248"/>
          </a:xfrm>
        </p:spPr>
        <p:txBody>
          <a:bodyPr/>
          <a:lstStyle/>
          <a:p>
            <a:pPr>
              <a:defRPr/>
            </a:pPr>
            <a:r>
              <a:rPr lang="en-US" sz="1800" b="1" dirty="0"/>
              <a:t>Tab</a:t>
            </a:r>
            <a:r>
              <a:rPr lang="en-US" sz="1800" dirty="0"/>
              <a:t> </a:t>
            </a:r>
            <a:r>
              <a:rPr lang="en-US" sz="1800" b="1" dirty="0"/>
              <a:t> – </a:t>
            </a:r>
            <a:r>
              <a:rPr lang="en-US" sz="1800" dirty="0" smtClean="0"/>
              <a:t>Completes </a:t>
            </a:r>
            <a:r>
              <a:rPr lang="en-US" sz="1800" dirty="0"/>
              <a:t>the remainder of a partially typed command or keyword</a:t>
            </a:r>
          </a:p>
          <a:p>
            <a:pPr>
              <a:defRPr/>
            </a:pPr>
            <a:r>
              <a:rPr lang="en-US" sz="1800" b="1" dirty="0" smtClean="0"/>
              <a:t>Ctrl-R </a:t>
            </a:r>
            <a:r>
              <a:rPr lang="en-US" sz="1800" b="1" dirty="0"/>
              <a:t>–</a:t>
            </a:r>
            <a:r>
              <a:rPr lang="en-US" sz="1800" dirty="0" smtClean="0"/>
              <a:t> </a:t>
            </a:r>
            <a:r>
              <a:rPr lang="en-US" sz="1800" dirty="0"/>
              <a:t>Redisplays a line</a:t>
            </a:r>
          </a:p>
          <a:p>
            <a:pPr>
              <a:defRPr/>
            </a:pPr>
            <a:r>
              <a:rPr lang="en-US" sz="1800" b="1" dirty="0"/>
              <a:t>Ctrl-A – </a:t>
            </a:r>
            <a:r>
              <a:rPr lang="en-US" sz="1800" dirty="0"/>
              <a:t>Moves cursor to the beginning of the line</a:t>
            </a:r>
          </a:p>
          <a:p>
            <a:pPr>
              <a:defRPr/>
            </a:pPr>
            <a:r>
              <a:rPr lang="en-US" sz="1800" b="1" dirty="0" smtClean="0"/>
              <a:t>Ctrl-Z </a:t>
            </a:r>
            <a:r>
              <a:rPr lang="en-US" sz="1800" b="1" dirty="0"/>
              <a:t>–</a:t>
            </a:r>
            <a:r>
              <a:rPr lang="en-US" sz="1800" dirty="0" smtClean="0"/>
              <a:t> </a:t>
            </a:r>
            <a:r>
              <a:rPr lang="en-US" sz="1800" dirty="0"/>
              <a:t>Exits configuration mode and returns to user EXEC</a:t>
            </a:r>
          </a:p>
          <a:p>
            <a:pPr>
              <a:defRPr/>
            </a:pPr>
            <a:r>
              <a:rPr lang="en-US" sz="1800" b="1" dirty="0"/>
              <a:t>Down </a:t>
            </a:r>
            <a:r>
              <a:rPr lang="en-US" sz="1800" b="1" dirty="0" smtClean="0"/>
              <a:t>Arrow </a:t>
            </a:r>
            <a:r>
              <a:rPr lang="en-US" sz="1800" b="1" dirty="0"/>
              <a:t>–</a:t>
            </a:r>
            <a:r>
              <a:rPr lang="en-US" sz="1800" dirty="0" smtClean="0"/>
              <a:t> </a:t>
            </a:r>
            <a:r>
              <a:rPr lang="en-US" sz="1800" dirty="0"/>
              <a:t>Allows the user to scroll forward through former commands</a:t>
            </a:r>
          </a:p>
          <a:p>
            <a:pPr>
              <a:defRPr/>
            </a:pPr>
            <a:r>
              <a:rPr lang="en-US" sz="1800" b="1" dirty="0"/>
              <a:t>Up </a:t>
            </a:r>
            <a:r>
              <a:rPr lang="en-US" sz="1800" b="1" dirty="0" smtClean="0"/>
              <a:t>Arrow </a:t>
            </a:r>
            <a:r>
              <a:rPr lang="en-US" sz="1800" b="1" dirty="0"/>
              <a:t>–</a:t>
            </a:r>
            <a:r>
              <a:rPr lang="en-US" sz="1800" dirty="0" smtClean="0"/>
              <a:t> </a:t>
            </a:r>
            <a:r>
              <a:rPr lang="en-US" sz="1800" dirty="0"/>
              <a:t>Allows the user to scroll backward through former commands</a:t>
            </a:r>
          </a:p>
          <a:p>
            <a:pPr>
              <a:defRPr/>
            </a:pPr>
            <a:r>
              <a:rPr lang="en-US" sz="1800" b="1" dirty="0" smtClean="0"/>
              <a:t>Ctrl-Shift-6 </a:t>
            </a:r>
            <a:r>
              <a:rPr lang="en-US" sz="1800" b="1" dirty="0"/>
              <a:t>–</a:t>
            </a:r>
            <a:r>
              <a:rPr lang="en-US" sz="1800" dirty="0" smtClean="0"/>
              <a:t> </a:t>
            </a:r>
            <a:r>
              <a:rPr lang="en-US" sz="1800" dirty="0"/>
              <a:t>Allows the user to interrupt an IOS process such as </a:t>
            </a:r>
            <a:r>
              <a:rPr lang="en-US" sz="1800" b="1" dirty="0"/>
              <a:t>ping </a:t>
            </a:r>
            <a:r>
              <a:rPr lang="en-US" sz="1800" dirty="0"/>
              <a:t>or </a:t>
            </a:r>
            <a:r>
              <a:rPr lang="en-US" sz="1800" b="1" dirty="0"/>
              <a:t>traceroute. </a:t>
            </a:r>
            <a:endParaRPr lang="en-US" sz="1800" dirty="0"/>
          </a:p>
          <a:p>
            <a:pPr>
              <a:defRPr/>
            </a:pPr>
            <a:r>
              <a:rPr lang="en-US" sz="1800" b="1" dirty="0" smtClean="0"/>
              <a:t>Ctrl-C </a:t>
            </a:r>
            <a:r>
              <a:rPr lang="en-US" sz="1800" b="1" dirty="0"/>
              <a:t>–</a:t>
            </a:r>
            <a:r>
              <a:rPr lang="en-US" sz="1800" dirty="0" smtClean="0"/>
              <a:t> </a:t>
            </a:r>
            <a:r>
              <a:rPr lang="en-US" sz="1800" dirty="0"/>
              <a:t>Aborts the current command and exits the configuration mode</a:t>
            </a:r>
          </a:p>
        </p:txBody>
      </p:sp>
      <p:sp>
        <p:nvSpPr>
          <p:cNvPr id="3" name="Rectangle 6"/>
          <p:cNvSpPr txBox="1">
            <a:spLocks noChangeArrowheads="1"/>
          </p:cNvSpPr>
          <p:nvPr/>
        </p:nvSpPr>
        <p:spPr>
          <a:xfrm>
            <a:off x="2254276" y="1740568"/>
            <a:ext cx="8343770" cy="504825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1000" indent="-381000">
              <a:lnSpc>
                <a:spcPct val="75000"/>
              </a:lnSpc>
              <a:buFont typeface="Wingdings" pitchFamily="2" charset="2"/>
              <a:buNone/>
              <a:defRPr/>
            </a:pPr>
            <a:endParaRPr lang="en-US" altLang="ja-JP" sz="2000" dirty="0">
              <a:ea typeface="ＭＳ Ｐゴシック" charset="-128"/>
            </a:endParaRPr>
          </a:p>
        </p:txBody>
      </p:sp>
    </p:spTree>
    <p:extLst>
      <p:ext uri="{BB962C8B-B14F-4D97-AF65-F5344CB8AC3E}">
        <p14:creationId xmlns:p14="http://schemas.microsoft.com/office/powerpoint/2010/main" val="41180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03225" y="420688"/>
            <a:ext cx="8145463" cy="838200"/>
          </a:xfrm>
        </p:spPr>
        <p:txBody>
          <a:bodyPr>
            <a:normAutofit fontScale="90000"/>
          </a:bodyPr>
          <a:lstStyle/>
          <a:p>
            <a:pPr eaLnBrk="1" hangingPunct="1">
              <a:defRPr/>
            </a:pPr>
            <a:r>
              <a:rPr lang="en-US" sz="1800" dirty="0" smtClean="0"/>
              <a:t>Saving Configurations</a:t>
            </a:r>
            <a:r>
              <a:rPr lang="en-US" dirty="0" smtClean="0"/>
              <a:t/>
            </a:r>
            <a:br>
              <a:rPr lang="en-US" dirty="0" smtClean="0"/>
            </a:br>
            <a:r>
              <a:rPr lang="en-US" dirty="0">
                <a:solidFill>
                  <a:schemeClr val="accent5">
                    <a:lumMod val="75000"/>
                  </a:schemeClr>
                </a:solidFill>
                <a:cs typeface="Arial" pitchFamily="34" charset="0"/>
              </a:rPr>
              <a:t>Configuration Files</a:t>
            </a:r>
          </a:p>
        </p:txBody>
      </p:sp>
      <p:sp>
        <p:nvSpPr>
          <p:cNvPr id="36867" name="Rectangle 6"/>
          <p:cNvSpPr>
            <a:spLocks noGrp="1" noChangeArrowheads="1"/>
          </p:cNvSpPr>
          <p:nvPr>
            <p:ph idx="1"/>
          </p:nvPr>
        </p:nvSpPr>
        <p:spPr>
          <a:xfrm>
            <a:off x="5347504" y="1628441"/>
            <a:ext cx="3560013" cy="4185317"/>
          </a:xfrm>
        </p:spPr>
        <p:txBody>
          <a:bodyPr/>
          <a:lstStyle/>
          <a:p>
            <a:pPr>
              <a:lnSpc>
                <a:spcPct val="100000"/>
              </a:lnSpc>
              <a:defRPr/>
            </a:pPr>
            <a:r>
              <a:rPr lang="en-US" sz="1200" dirty="0">
                <a:cs typeface="Arial" pitchFamily="34" charset="0"/>
              </a:rPr>
              <a:t>Startup configuration is removed by using </a:t>
            </a:r>
            <a:r>
              <a:rPr lang="en-US" sz="1200" dirty="0" smtClean="0">
                <a:cs typeface="Arial" pitchFamily="34" charset="0"/>
              </a:rPr>
              <a:t>the:</a:t>
            </a:r>
            <a:r>
              <a:rPr lang="en-US" sz="2000" dirty="0">
                <a:cs typeface="Arial" pitchFamily="34" charset="0"/>
              </a:rPr>
              <a:t> </a:t>
            </a:r>
            <a:r>
              <a:rPr lang="en-US" sz="1000" b="1" dirty="0">
                <a:latin typeface="Courier New" panose="02070309020205020404" pitchFamily="49" charset="0"/>
                <a:cs typeface="Courier New" panose="02070309020205020404" pitchFamily="49" charset="0"/>
              </a:rPr>
              <a:t>erase startup-</a:t>
            </a:r>
            <a:r>
              <a:rPr lang="en-US" sz="1000" b="1" dirty="0" err="1">
                <a:latin typeface="Courier New" panose="02070309020205020404" pitchFamily="49" charset="0"/>
                <a:cs typeface="Courier New" panose="02070309020205020404" pitchFamily="49" charset="0"/>
              </a:rPr>
              <a:t>config</a:t>
            </a:r>
            <a:endParaRPr lang="en-US" sz="1000" dirty="0">
              <a:latin typeface="Courier New" panose="02070309020205020404" pitchFamily="49" charset="0"/>
              <a:cs typeface="Courier New" panose="02070309020205020404" pitchFamily="49" charset="0"/>
            </a:endParaRPr>
          </a:p>
          <a:p>
            <a:pPr marL="338137" lvl="1" indent="0">
              <a:lnSpc>
                <a:spcPct val="100000"/>
              </a:lnSpc>
              <a:buNone/>
              <a:defRPr/>
            </a:pPr>
            <a:r>
              <a:rPr lang="en-US" sz="1000" dirty="0">
                <a:latin typeface="Courier New" panose="02070309020205020404" pitchFamily="49" charset="0"/>
                <a:cs typeface="Courier New" panose="02070309020205020404" pitchFamily="49" charset="0"/>
              </a:rPr>
              <a:t>Switch# </a:t>
            </a:r>
            <a:r>
              <a:rPr lang="en-US" sz="1000" b="1" dirty="0">
                <a:latin typeface="Courier New" pitchFamily="49" charset="0"/>
                <a:cs typeface="Courier New" pitchFamily="49" charset="0"/>
              </a:rPr>
              <a:t>erase startup-</a:t>
            </a:r>
            <a:r>
              <a:rPr lang="en-US" sz="1000" b="1" dirty="0" err="1">
                <a:latin typeface="Courier New" pitchFamily="49" charset="0"/>
                <a:cs typeface="Courier New" pitchFamily="49" charset="0"/>
              </a:rPr>
              <a:t>config</a:t>
            </a:r>
            <a:endParaRPr lang="en-US" sz="1000" b="1" dirty="0">
              <a:latin typeface="Courier New" pitchFamily="49" charset="0"/>
              <a:cs typeface="Courier New" pitchFamily="49" charset="0"/>
            </a:endParaRPr>
          </a:p>
          <a:p>
            <a:pPr>
              <a:lnSpc>
                <a:spcPct val="100000"/>
              </a:lnSpc>
              <a:defRPr/>
            </a:pPr>
            <a:r>
              <a:rPr lang="en-US" sz="1000" dirty="0" smtClean="0">
                <a:latin typeface="Courier New" pitchFamily="49" charset="0"/>
                <a:cs typeface="Courier New" pitchFamily="49" charset="0"/>
              </a:rPr>
              <a:t>Switch</a:t>
            </a:r>
            <a:r>
              <a:rPr lang="en-US" sz="1000" dirty="0">
                <a:latin typeface="Courier New" pitchFamily="49" charset="0"/>
                <a:cs typeface="Courier New" pitchFamily="49" charset="0"/>
              </a:rPr>
              <a:t># </a:t>
            </a:r>
            <a:r>
              <a:rPr lang="en-US" sz="1000" b="1" dirty="0">
                <a:latin typeface="Courier New" pitchFamily="49" charset="0"/>
                <a:cs typeface="Courier New" pitchFamily="49" charset="0"/>
              </a:rPr>
              <a:t>reload</a:t>
            </a:r>
            <a:endParaRPr lang="en-US" sz="1000" dirty="0">
              <a:latin typeface="Courier New" pitchFamily="49" charset="0"/>
              <a:cs typeface="Courier New" pitchFamily="49" charset="0"/>
            </a:endParaRPr>
          </a:p>
          <a:p>
            <a:pPr marL="442913" lvl="1" indent="0">
              <a:lnSpc>
                <a:spcPct val="100000"/>
              </a:lnSpc>
              <a:buNone/>
              <a:defRPr/>
            </a:pPr>
            <a:r>
              <a:rPr lang="en-US" sz="1000" dirty="0">
                <a:latin typeface="Courier New" pitchFamily="49" charset="0"/>
                <a:cs typeface="Courier New" pitchFamily="49" charset="0"/>
              </a:rPr>
              <a:t>System configuration has been modified. Save? [yes/no]: </a:t>
            </a:r>
            <a:r>
              <a:rPr lang="en-US" sz="1000" b="1" dirty="0">
                <a:latin typeface="Courier New" pitchFamily="49" charset="0"/>
                <a:cs typeface="Courier New" pitchFamily="49" charset="0"/>
              </a:rPr>
              <a:t>n</a:t>
            </a:r>
            <a:endParaRPr lang="en-US" sz="1000" dirty="0">
              <a:latin typeface="Courier New" pitchFamily="49" charset="0"/>
              <a:cs typeface="Courier New" pitchFamily="49" charset="0"/>
            </a:endParaRPr>
          </a:p>
          <a:p>
            <a:pPr marL="457200" lvl="1" indent="0">
              <a:lnSpc>
                <a:spcPct val="100000"/>
              </a:lnSpc>
              <a:buNone/>
              <a:defRPr/>
            </a:pPr>
            <a:r>
              <a:rPr lang="en-US" sz="1000" dirty="0">
                <a:latin typeface="Courier New" pitchFamily="49" charset="0"/>
                <a:cs typeface="Courier New" pitchFamily="49" charset="0"/>
              </a:rPr>
              <a:t>Proceed with reload? [confirm]</a:t>
            </a:r>
          </a:p>
          <a:p>
            <a:pPr>
              <a:lnSpc>
                <a:spcPct val="100000"/>
              </a:lnSpc>
              <a:defRPr/>
            </a:pPr>
            <a:r>
              <a:rPr lang="en-US" sz="1200" dirty="0" smtClean="0">
                <a:cs typeface="Arial" pitchFamily="34" charset="0"/>
              </a:rPr>
              <a:t>On </a:t>
            </a:r>
            <a:r>
              <a:rPr lang="en-US" sz="1200" dirty="0">
                <a:cs typeface="Arial" pitchFamily="34" charset="0"/>
              </a:rPr>
              <a:t>a </a:t>
            </a:r>
            <a:r>
              <a:rPr lang="en-US" sz="1200" dirty="0" smtClean="0">
                <a:cs typeface="Arial" pitchFamily="34" charset="0"/>
              </a:rPr>
              <a:t>switch, </a:t>
            </a:r>
            <a:r>
              <a:rPr lang="en-US" sz="1200" dirty="0">
                <a:cs typeface="Arial" pitchFamily="34" charset="0"/>
              </a:rPr>
              <a:t>you must also issue </a:t>
            </a:r>
            <a:r>
              <a:rPr lang="en-US" sz="1200" dirty="0" smtClean="0">
                <a:cs typeface="Arial" pitchFamily="34" charset="0"/>
              </a:rPr>
              <a:t>the</a:t>
            </a:r>
            <a:r>
              <a:rPr lang="en-US" sz="2000" dirty="0" smtClean="0">
                <a:cs typeface="Arial" pitchFamily="34" charset="0"/>
              </a:rPr>
              <a:t> </a:t>
            </a:r>
            <a:r>
              <a:rPr lang="en-US" sz="1000" b="1" dirty="0" smtClean="0">
                <a:latin typeface="Courier New" panose="02070309020205020404" pitchFamily="49" charset="0"/>
                <a:cs typeface="Courier New" panose="02070309020205020404" pitchFamily="49" charset="0"/>
              </a:rPr>
              <a:t>delete </a:t>
            </a:r>
            <a:r>
              <a:rPr lang="en-US" sz="1000" b="1" dirty="0">
                <a:latin typeface="Courier New" panose="02070309020205020404" pitchFamily="49" charset="0"/>
                <a:cs typeface="Courier New" panose="02070309020205020404" pitchFamily="49" charset="0"/>
              </a:rPr>
              <a:t>vlan.dat</a:t>
            </a:r>
            <a:r>
              <a:rPr lang="en-US" sz="2000" dirty="0">
                <a:latin typeface="Courier New" panose="02070309020205020404" pitchFamily="49" charset="0"/>
                <a:cs typeface="Courier New" panose="02070309020205020404" pitchFamily="49" charset="0"/>
              </a:rPr>
              <a:t> </a:t>
            </a:r>
            <a:endParaRPr lang="en-US" sz="2000" dirty="0" smtClean="0">
              <a:latin typeface="Courier New" panose="02070309020205020404" pitchFamily="49" charset="0"/>
              <a:cs typeface="Courier New" panose="02070309020205020404" pitchFamily="49" charset="0"/>
            </a:endParaRPr>
          </a:p>
          <a:p>
            <a:pPr marL="457200" lvl="1" indent="0">
              <a:lnSpc>
                <a:spcPct val="100000"/>
              </a:lnSpc>
              <a:buNone/>
              <a:defRPr/>
            </a:pPr>
            <a:r>
              <a:rPr lang="en-US" sz="1000" dirty="0" smtClean="0">
                <a:latin typeface="Courier New" pitchFamily="49" charset="0"/>
                <a:cs typeface="Courier New" pitchFamily="49" charset="0"/>
              </a:rPr>
              <a:t>Switch</a:t>
            </a:r>
            <a:r>
              <a:rPr lang="en-US" sz="1000" dirty="0">
                <a:latin typeface="Courier New" pitchFamily="49" charset="0"/>
                <a:cs typeface="Courier New" pitchFamily="49" charset="0"/>
              </a:rPr>
              <a:t># </a:t>
            </a:r>
            <a:r>
              <a:rPr lang="en-US" sz="1000" dirty="0" smtClean="0">
                <a:latin typeface="Courier New" pitchFamily="49" charset="0"/>
                <a:cs typeface="Courier New" pitchFamily="49" charset="0"/>
              </a:rPr>
              <a:t> </a:t>
            </a:r>
            <a:r>
              <a:rPr lang="en-US" sz="1000" b="1" dirty="0" smtClean="0">
                <a:latin typeface="Courier New" pitchFamily="49" charset="0"/>
                <a:cs typeface="Courier New" pitchFamily="49" charset="0"/>
              </a:rPr>
              <a:t>delete </a:t>
            </a:r>
            <a:r>
              <a:rPr lang="en-US" sz="1000" b="1" dirty="0">
                <a:latin typeface="Courier New" pitchFamily="49" charset="0"/>
                <a:cs typeface="Courier New" pitchFamily="49" charset="0"/>
              </a:rPr>
              <a:t>vlan.dat</a:t>
            </a:r>
            <a:r>
              <a:rPr lang="en-US" sz="1000" dirty="0">
                <a:latin typeface="Courier New" pitchFamily="49" charset="0"/>
                <a:cs typeface="Courier New" pitchFamily="49" charset="0"/>
              </a:rPr>
              <a:t> </a:t>
            </a:r>
          </a:p>
          <a:p>
            <a:pPr marL="457200" lvl="1" indent="0">
              <a:lnSpc>
                <a:spcPct val="100000"/>
              </a:lnSpc>
              <a:buNone/>
              <a:defRPr/>
            </a:pPr>
            <a:r>
              <a:rPr lang="en-US" sz="1000" dirty="0">
                <a:latin typeface="Courier New" pitchFamily="49" charset="0"/>
                <a:cs typeface="Courier New" pitchFamily="49" charset="0"/>
              </a:rPr>
              <a:t>Delete filename [vlan.dat]?</a:t>
            </a:r>
          </a:p>
          <a:p>
            <a:pPr marL="457200" lvl="1" indent="0">
              <a:lnSpc>
                <a:spcPct val="100000"/>
              </a:lnSpc>
              <a:buNone/>
              <a:defRPr/>
            </a:pPr>
            <a:r>
              <a:rPr lang="en-US" sz="1000" dirty="0">
                <a:latin typeface="Courier New" pitchFamily="49" charset="0"/>
                <a:cs typeface="Courier New" pitchFamily="49" charset="0"/>
              </a:rPr>
              <a:t>Delete </a:t>
            </a:r>
            <a:r>
              <a:rPr lang="en-US" sz="1000" dirty="0" err="1">
                <a:latin typeface="Courier New" pitchFamily="49" charset="0"/>
                <a:cs typeface="Courier New" pitchFamily="49" charset="0"/>
              </a:rPr>
              <a:t>flash:vlan.dat</a:t>
            </a:r>
            <a:r>
              <a:rPr lang="en-US" sz="1000" dirty="0">
                <a:latin typeface="Courier New" pitchFamily="49" charset="0"/>
                <a:cs typeface="Courier New" pitchFamily="49" charset="0"/>
              </a:rPr>
              <a:t>? [confirm]</a:t>
            </a:r>
          </a:p>
          <a:p>
            <a:pPr marL="381000" indent="-381000" eaLnBrk="1" hangingPunct="1">
              <a:lnSpc>
                <a:spcPct val="75000"/>
              </a:lnSpc>
              <a:buFont typeface="Wingdings" pitchFamily="2" charset="2"/>
              <a:buNone/>
              <a:defRPr/>
            </a:pPr>
            <a:endParaRPr lang="en-US" sz="2000" dirty="0" smtClean="0"/>
          </a:p>
        </p:txBody>
      </p:sp>
      <p:pic>
        <p:nvPicPr>
          <p:cNvPr id="409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29" y="1404938"/>
            <a:ext cx="5210175" cy="463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4060054905"/>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Static Routing</a:t>
            </a:r>
            <a:r>
              <a:rPr lang="en-US" dirty="0" smtClean="0"/>
              <a:t/>
            </a:r>
            <a:br>
              <a:rPr lang="en-US" dirty="0" smtClean="0"/>
            </a:br>
            <a:r>
              <a:rPr lang="en-US" dirty="0" smtClean="0"/>
              <a:t>Dynamic versus Static Routing</a:t>
            </a:r>
            <a:endParaRPr lang="en-US" dirty="0" smtClean="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12" y="1687966"/>
            <a:ext cx="8377534" cy="35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951993"/>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eaLnBrk="1" hangingPunct="1">
              <a:defRPr/>
            </a:pPr>
            <a:r>
              <a:rPr lang="en-US" sz="1800" dirty="0" smtClean="0"/>
              <a:t>The Routing Table</a:t>
            </a:r>
            <a:r>
              <a:rPr lang="en-US" dirty="0" smtClean="0"/>
              <a:t/>
            </a:r>
            <a:br>
              <a:rPr lang="en-US" dirty="0" smtClean="0"/>
            </a:br>
            <a:r>
              <a:rPr lang="en-US" dirty="0" smtClean="0"/>
              <a:t>Routing Table Sources</a:t>
            </a:r>
            <a:endParaRPr lang="en-US" dirty="0" smtClean="0">
              <a:solidFill>
                <a:schemeClr val="accent5">
                  <a:lumMod val="75000"/>
                </a:schemeClr>
              </a:solidFill>
              <a:cs typeface="Arial" pitchFamily="34" charset="0"/>
            </a:endParaRPr>
          </a:p>
        </p:txBody>
      </p:sp>
      <p:sp>
        <p:nvSpPr>
          <p:cNvPr id="10" name="Rectangle 3"/>
          <p:cNvSpPr>
            <a:spLocks noGrp="1" noChangeArrowheads="1"/>
          </p:cNvSpPr>
          <p:nvPr>
            <p:ph idx="1"/>
          </p:nvPr>
        </p:nvSpPr>
        <p:spPr>
          <a:xfrm>
            <a:off x="719138" y="1471613"/>
            <a:ext cx="8131175" cy="4437062"/>
          </a:xfrm>
        </p:spPr>
        <p:txBody>
          <a:bodyPr/>
          <a:lstStyle/>
          <a:p>
            <a:pPr>
              <a:defRPr/>
            </a:pPr>
            <a:endParaRPr lang="en-US" dirty="0" smtClean="0"/>
          </a:p>
          <a:p>
            <a:pPr>
              <a:defRPr/>
            </a:pPr>
            <a:endParaRPr lang="en-US" dirty="0" smtClean="0"/>
          </a:p>
          <a:p>
            <a:pPr>
              <a:defRPr/>
            </a:pPr>
            <a:endParaRPr lang="en-US" dirty="0" smtClean="0"/>
          </a:p>
          <a:p>
            <a:pPr marL="0" indent="0" eaLnBrk="1" hangingPunct="1">
              <a:buFont typeface="Wingdings" pitchFamily="2" charset="2"/>
              <a:buNone/>
              <a:defRPr/>
            </a:pPr>
            <a:endParaRPr lang="en-US" dirty="0" smtClean="0">
              <a:cs typeface="Arial"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3074" name="Picture 2"/>
          <p:cNvPicPr>
            <a:picLocks noChangeAspect="1" noChangeArrowheads="1"/>
          </p:cNvPicPr>
          <p:nvPr/>
        </p:nvPicPr>
        <p:blipFill>
          <a:blip r:embed="rId3" cstate="print"/>
          <a:srcRect l="38820" t="37302" r="27491" b="13294"/>
          <a:stretch>
            <a:fillRect/>
          </a:stretch>
        </p:blipFill>
        <p:spPr bwMode="auto">
          <a:xfrm>
            <a:off x="1596570" y="1306286"/>
            <a:ext cx="6231701" cy="5138057"/>
          </a:xfrm>
          <a:prstGeom prst="rect">
            <a:avLst/>
          </a:prstGeom>
          <a:noFill/>
          <a:ln w="9525">
            <a:noFill/>
            <a:miter lim="800000"/>
            <a:headEnd/>
            <a:tailEnd/>
          </a:ln>
        </p:spPr>
      </p:pic>
    </p:spTree>
    <p:extLst>
      <p:ext uri="{BB962C8B-B14F-4D97-AF65-F5344CB8AC3E}">
        <p14:creationId xmlns:p14="http://schemas.microsoft.com/office/powerpoint/2010/main" val="51769965"/>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eaLnBrk="1" hangingPunct="1">
              <a:defRPr/>
            </a:pPr>
            <a:r>
              <a:rPr lang="en-US" sz="1800" dirty="0" smtClean="0"/>
              <a:t>Directly Connected Routes</a:t>
            </a:r>
            <a:r>
              <a:rPr lang="en-US" dirty="0" smtClean="0"/>
              <a:t/>
            </a:r>
            <a:br>
              <a:rPr lang="en-US" dirty="0" smtClean="0"/>
            </a:br>
            <a:r>
              <a:rPr lang="en-US" dirty="0" smtClean="0"/>
              <a:t>Directly Connected Interfaces</a:t>
            </a:r>
            <a:endParaRPr lang="en-US" dirty="0" smtClean="0">
              <a:solidFill>
                <a:schemeClr val="accent5">
                  <a:lumMod val="75000"/>
                </a:schemeClr>
              </a:solidFill>
              <a:cs typeface="Arial" pitchFamily="34" charset="0"/>
            </a:endParaRPr>
          </a:p>
        </p:txBody>
      </p:sp>
      <p:sp>
        <p:nvSpPr>
          <p:cNvPr id="10" name="Rectangle 3"/>
          <p:cNvSpPr>
            <a:spLocks noGrp="1" noChangeArrowheads="1"/>
          </p:cNvSpPr>
          <p:nvPr>
            <p:ph idx="1"/>
          </p:nvPr>
        </p:nvSpPr>
        <p:spPr>
          <a:xfrm>
            <a:off x="559481" y="1442585"/>
            <a:ext cx="8221662" cy="4437062"/>
          </a:xfrm>
        </p:spPr>
        <p:txBody>
          <a:bodyPr/>
          <a:lstStyle/>
          <a:p>
            <a:pPr marL="0" indent="0">
              <a:buNone/>
              <a:defRPr/>
            </a:pPr>
            <a:r>
              <a:rPr lang="en-US" sz="2000" dirty="0"/>
              <a:t>A newly deployed router, without any configured interfaces, has an empty routing table</a:t>
            </a:r>
            <a:r>
              <a:rPr lang="en-US" sz="2000" dirty="0" smtClean="0"/>
              <a:t>. An </a:t>
            </a:r>
            <a:r>
              <a:rPr lang="en-US" sz="2000" dirty="0"/>
              <a:t>active, configured, directly connected interface creates two routing table entries: </a:t>
            </a:r>
            <a:endParaRPr lang="en-US" sz="2000" dirty="0" smtClean="0"/>
          </a:p>
          <a:p>
            <a:pPr>
              <a:defRPr/>
            </a:pPr>
            <a:r>
              <a:rPr lang="en-US" sz="2000" dirty="0" smtClean="0"/>
              <a:t>Link </a:t>
            </a:r>
            <a:r>
              <a:rPr lang="en-US" sz="2000" dirty="0"/>
              <a:t>Local  (L) </a:t>
            </a:r>
            <a:endParaRPr lang="en-US" sz="2000" dirty="0" smtClean="0"/>
          </a:p>
          <a:p>
            <a:pPr>
              <a:defRPr/>
            </a:pPr>
            <a:r>
              <a:rPr lang="en-US" sz="2000" dirty="0" smtClean="0"/>
              <a:t>Directly </a:t>
            </a:r>
            <a:r>
              <a:rPr lang="en-US" sz="2000" dirty="0"/>
              <a:t>Connected (C</a:t>
            </a:r>
            <a:r>
              <a:rPr lang="en-US" sz="2000" dirty="0" smtClean="0"/>
              <a:t>)</a:t>
            </a:r>
            <a:endParaRPr lang="en-US" sz="2000" dirty="0"/>
          </a:p>
          <a:p>
            <a:pPr>
              <a:defRPr/>
            </a:pPr>
            <a:endParaRPr lang="en-US" sz="2200" dirty="0" smtClean="0"/>
          </a:p>
          <a:p>
            <a:pPr>
              <a:defRPr/>
            </a:pPr>
            <a:endParaRPr lang="en-US" dirty="0" smtClean="0"/>
          </a:p>
          <a:p>
            <a:pPr>
              <a:defRPr/>
            </a:pPr>
            <a:endParaRPr lang="en-US" dirty="0" smtClean="0"/>
          </a:p>
          <a:p>
            <a:pPr>
              <a:defRPr/>
            </a:pPr>
            <a:endParaRPr lang="en-US" dirty="0" smtClean="0"/>
          </a:p>
          <a:p>
            <a:pPr marL="0" indent="0" eaLnBrk="1" hangingPunct="1">
              <a:buFont typeface="Wingdings" pitchFamily="2" charset="2"/>
              <a:buNone/>
              <a:defRPr/>
            </a:pPr>
            <a:endParaRPr lang="en-US" dirty="0" smtClean="0">
              <a:cs typeface="Arial"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p>
          <a:p>
            <a:pPr marL="236538" indent="-236538" algn="l" defTabSz="814388">
              <a:lnSpc>
                <a:spcPct val="95000"/>
              </a:lnSpc>
              <a:spcBef>
                <a:spcPct val="50000"/>
              </a:spcBef>
              <a:buClr>
                <a:srgbClr val="708CA1"/>
              </a:buClr>
            </a:pPr>
            <a:endParaRPr lang="en-US" dirty="0" smtClean="0"/>
          </a:p>
          <a:p>
            <a:pPr marL="693738" lvl="1"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lang="en-US" dirty="0" smtClean="0"/>
          </a:p>
          <a:p>
            <a:pPr marL="236538" lvl="0" indent="-236538" algn="l" defTabSz="814388">
              <a:lnSpc>
                <a:spcPct val="95000"/>
              </a:lnSpc>
              <a:spcBef>
                <a:spcPct val="50000"/>
              </a:spcBef>
              <a:buClr>
                <a:srgbClr val="708CA1"/>
              </a:buClr>
              <a:buFont typeface="Wingdings" pitchFamily="2" charset="2"/>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5122" name="Picture 2"/>
          <p:cNvPicPr>
            <a:picLocks noChangeAspect="1" noChangeArrowheads="1"/>
          </p:cNvPicPr>
          <p:nvPr/>
        </p:nvPicPr>
        <p:blipFill>
          <a:blip r:embed="rId3" cstate="print"/>
          <a:srcRect l="28000" t="37698" r="38758" b="13294"/>
          <a:stretch>
            <a:fillRect/>
          </a:stretch>
        </p:blipFill>
        <p:spPr bwMode="auto">
          <a:xfrm>
            <a:off x="3657599" y="2387599"/>
            <a:ext cx="4978401" cy="3585029"/>
          </a:xfrm>
          <a:prstGeom prst="rect">
            <a:avLst/>
          </a:prstGeom>
          <a:noFill/>
          <a:ln w="9525">
            <a:noFill/>
            <a:miter lim="800000"/>
            <a:headEnd/>
            <a:tailEnd/>
          </a:ln>
        </p:spPr>
      </p:pic>
    </p:spTree>
    <p:extLst>
      <p:ext uri="{BB962C8B-B14F-4D97-AF65-F5344CB8AC3E}">
        <p14:creationId xmlns:p14="http://schemas.microsoft.com/office/powerpoint/2010/main" val="1009599469"/>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eaLnBrk="1" hangingPunct="1">
              <a:defRPr/>
            </a:pPr>
            <a:r>
              <a:rPr lang="en-US" sz="1800" dirty="0" smtClean="0"/>
              <a:t>Path Determination of the route</a:t>
            </a:r>
            <a:r>
              <a:rPr lang="en-US" dirty="0" smtClean="0"/>
              <a:t/>
            </a:r>
            <a:br>
              <a:rPr lang="en-US" dirty="0" smtClean="0"/>
            </a:br>
            <a:r>
              <a:rPr lang="en-US" dirty="0" smtClean="0"/>
              <a:t>Administrative Distance</a:t>
            </a:r>
            <a:endParaRPr lang="en-U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algn="l" defTabSz="814388">
              <a:lnSpc>
                <a:spcPct val="95000"/>
              </a:lnSpc>
              <a:spcBef>
                <a:spcPct val="50000"/>
              </a:spcBef>
              <a:buClr>
                <a:srgbClr val="708CA1"/>
              </a:buCl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kern="0" dirty="0" smtClean="0">
              <a:solidFill>
                <a:srgbClr val="000000"/>
              </a:solidFill>
              <a:latin typeface="Arial"/>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algn="l" defTabSz="814388">
              <a:lnSpc>
                <a:spcPct val="95000"/>
              </a:lnSpc>
              <a:spcBef>
                <a:spcPct val="50000"/>
              </a:spcBef>
              <a:buClr>
                <a:srgbClr val="708CA1"/>
              </a:buClr>
            </a:pPr>
            <a:endParaRPr lang="en-US" sz="1800" dirty="0" smtClean="0">
              <a:solidFill>
                <a:srgbClr val="000000"/>
              </a:solidFill>
            </a:endParaRPr>
          </a:p>
          <a:p>
            <a:pPr marL="236538" indent="-236538" algn="l" defTabSz="814388">
              <a:lnSpc>
                <a:spcPct val="95000"/>
              </a:lnSpc>
              <a:spcBef>
                <a:spcPct val="50000"/>
              </a:spcBef>
              <a:buClr>
                <a:srgbClr val="708CA1"/>
              </a:buClr>
            </a:pPr>
            <a:endParaRPr lang="en-US" dirty="0" smtClean="0">
              <a:solidFill>
                <a:srgbClr val="000000"/>
              </a:solidFill>
            </a:endParaRPr>
          </a:p>
          <a:p>
            <a:pPr marL="693738" lvl="1"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kern="0" dirty="0" smtClean="0">
              <a:solidFill>
                <a:srgbClr val="000000"/>
              </a:solidFill>
              <a:latin typeface="Aria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algn="l" defTabSz="814388">
              <a:lnSpc>
                <a:spcPct val="95000"/>
              </a:lnSpc>
              <a:spcBef>
                <a:spcPct val="50000"/>
              </a:spcBef>
              <a:buClr>
                <a:srgbClr val="708CA1"/>
              </a:buClr>
            </a:pPr>
            <a:r>
              <a:rPr lang="en-US" sz="2000" dirty="0" smtClean="0">
                <a:solidFill>
                  <a:srgbClr val="000000"/>
                </a:solidFill>
              </a:rPr>
              <a:t>If multiple paths to a destination are configured on a router, the path installed in the routing table is the one with the lowest Administrative Distance (AD):</a:t>
            </a:r>
          </a:p>
          <a:p>
            <a:pPr marL="342900" indent="-342900" algn="l" defTabSz="814388">
              <a:lnSpc>
                <a:spcPct val="95000"/>
              </a:lnSpc>
              <a:spcBef>
                <a:spcPct val="50000"/>
              </a:spcBef>
              <a:buClr>
                <a:srgbClr val="708CA1"/>
              </a:buClr>
              <a:buFont typeface="Arial" pitchFamily="34" charset="0"/>
              <a:buChar char="•"/>
            </a:pPr>
            <a:r>
              <a:rPr lang="en-US" sz="2000" dirty="0" smtClean="0">
                <a:solidFill>
                  <a:srgbClr val="000000"/>
                </a:solidFill>
              </a:rPr>
              <a:t>A static route with an AD of 1 is more reliable than an EIGRP-discovered route with an AD of 90.</a:t>
            </a:r>
          </a:p>
          <a:p>
            <a:pPr marL="342900" indent="-342900" algn="l" defTabSz="814388">
              <a:lnSpc>
                <a:spcPct val="95000"/>
              </a:lnSpc>
              <a:spcBef>
                <a:spcPct val="50000"/>
              </a:spcBef>
              <a:buClr>
                <a:srgbClr val="708CA1"/>
              </a:buClr>
              <a:buFont typeface="Arial" pitchFamily="34" charset="0"/>
              <a:buChar char="•"/>
            </a:pPr>
            <a:r>
              <a:rPr lang="en-US" sz="2000" dirty="0" smtClean="0">
                <a:solidFill>
                  <a:srgbClr val="000000"/>
                </a:solidFill>
              </a:rPr>
              <a:t>A directly connected route with an AD of 0 is more reliable than a static route with an AD of 1. </a:t>
            </a:r>
          </a:p>
          <a:p>
            <a:pPr algn="l" defTabSz="814388">
              <a:lnSpc>
                <a:spcPct val="95000"/>
              </a:lnSpc>
              <a:spcBef>
                <a:spcPct val="50000"/>
              </a:spcBef>
              <a:buClr>
                <a:srgbClr val="708CA1"/>
              </a:buCl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dirty="0" smtClean="0">
              <a:solidFill>
                <a:srgbClr val="000000"/>
              </a:solidFill>
            </a:endParaRPr>
          </a:p>
          <a:p>
            <a:pPr marL="236538" indent="-236538" algn="l" defTabSz="814388">
              <a:lnSpc>
                <a:spcPct val="95000"/>
              </a:lnSpc>
              <a:spcBef>
                <a:spcPct val="50000"/>
              </a:spcBef>
              <a:buClr>
                <a:srgbClr val="708CA1"/>
              </a:buClr>
              <a:buFont typeface="Wingdings" pitchFamily="2" charset="2"/>
              <a:buChar char="§"/>
            </a:pPr>
            <a:endParaRPr lang="en-US" kern="0" dirty="0" smtClean="0">
              <a:solidFill>
                <a:srgbClr val="000000"/>
              </a:solidFill>
              <a:latin typeface="Arial"/>
            </a:endParaRPr>
          </a:p>
        </p:txBody>
      </p:sp>
      <p:pic>
        <p:nvPicPr>
          <p:cNvPr id="1026" name="Picture 2"/>
          <p:cNvPicPr>
            <a:picLocks noChangeAspect="1" noChangeArrowheads="1"/>
          </p:cNvPicPr>
          <p:nvPr/>
        </p:nvPicPr>
        <p:blipFill>
          <a:blip r:embed="rId3" cstate="print"/>
          <a:srcRect l="49083" t="45635" r="16559" b="27381"/>
          <a:stretch>
            <a:fillRect/>
          </a:stretch>
        </p:blipFill>
        <p:spPr bwMode="auto">
          <a:xfrm>
            <a:off x="1959429" y="4238173"/>
            <a:ext cx="5357901" cy="236582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58701" t="33482" r="25793" b="63145"/>
          <a:stretch>
            <a:fillRect/>
          </a:stretch>
        </p:blipFill>
        <p:spPr bwMode="auto">
          <a:xfrm>
            <a:off x="3207657" y="3918856"/>
            <a:ext cx="2726974" cy="333515"/>
          </a:xfrm>
          <a:prstGeom prst="rect">
            <a:avLst/>
          </a:prstGeom>
          <a:noFill/>
          <a:ln w="9525">
            <a:noFill/>
            <a:miter lim="800000"/>
            <a:headEnd/>
            <a:tailEnd/>
          </a:ln>
        </p:spPr>
      </p:pic>
    </p:spTree>
    <p:extLst>
      <p:ext uri="{BB962C8B-B14F-4D97-AF65-F5344CB8AC3E}">
        <p14:creationId xmlns:p14="http://schemas.microsoft.com/office/powerpoint/2010/main" val="921964791"/>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a:bodyPr>
          <a:lstStyle/>
          <a:p>
            <a:pPr eaLnBrk="1" hangingPunct="1">
              <a:defRPr/>
            </a:pPr>
            <a:r>
              <a:rPr lang="en-US" dirty="0" smtClean="0"/>
              <a:t>Configure a Next-Hop Static Route</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buNone/>
            </a:pPr>
            <a:r>
              <a:rPr lang="en-US" sz="2000" dirty="0"/>
              <a:t>When a packet is destined for the 192.168.2.0/24 network, R1</a:t>
            </a:r>
            <a:r>
              <a:rPr lang="en-US" sz="2000" dirty="0" smtClean="0"/>
              <a:t>:</a:t>
            </a:r>
            <a:endParaRPr lang="en-US" sz="2000" dirty="0"/>
          </a:p>
          <a:p>
            <a:pPr marL="457200" indent="-457200">
              <a:buAutoNum type="arabicPeriod"/>
            </a:pPr>
            <a:r>
              <a:rPr lang="en-US" sz="2000" dirty="0" smtClean="0"/>
              <a:t>Looks </a:t>
            </a:r>
            <a:r>
              <a:rPr lang="en-US" sz="2000" dirty="0"/>
              <a:t>for a match in the routing table and finds that it has to forward the packets to the next-hop IPv4 address </a:t>
            </a:r>
            <a:r>
              <a:rPr lang="en-US" sz="2000" dirty="0" smtClean="0"/>
              <a:t>172.16.2.2.</a:t>
            </a:r>
          </a:p>
          <a:p>
            <a:pPr marL="457200" indent="-457200">
              <a:buAutoNum type="arabicPeriod"/>
            </a:pPr>
            <a:endParaRPr lang="en-US" sz="2000" dirty="0" smtClean="0"/>
          </a:p>
          <a:p>
            <a:pPr marL="0" indent="0">
              <a:buNone/>
            </a:pPr>
            <a:r>
              <a:rPr lang="en-US" sz="2000" dirty="0" smtClean="0"/>
              <a:t>2</a:t>
            </a:r>
            <a:r>
              <a:rPr lang="en-US" sz="2000" strike="sngStrike" dirty="0"/>
              <a:t>. R1 must now determine </a:t>
            </a:r>
            <a:r>
              <a:rPr lang="en-US" sz="2000" strike="sngStrike" dirty="0" smtClean="0"/>
              <a:t>how</a:t>
            </a:r>
            <a:br>
              <a:rPr lang="en-US" sz="2000" strike="sngStrike" dirty="0" smtClean="0"/>
            </a:br>
            <a:r>
              <a:rPr lang="en-US" sz="2000" strike="sngStrike" dirty="0" smtClean="0"/>
              <a:t>to </a:t>
            </a:r>
            <a:r>
              <a:rPr lang="en-US" sz="2000" strike="sngStrike" dirty="0"/>
              <a:t>reach 172.16.2.2; therefore, </a:t>
            </a:r>
            <a:r>
              <a:rPr lang="en-US" sz="2000" strike="sngStrike" dirty="0" smtClean="0"/>
              <a:t/>
            </a:r>
            <a:br>
              <a:rPr lang="en-US" sz="2000" strike="sngStrike" dirty="0" smtClean="0"/>
            </a:br>
            <a:r>
              <a:rPr lang="en-US" sz="2000" strike="sngStrike" dirty="0" smtClean="0"/>
              <a:t>it </a:t>
            </a:r>
            <a:r>
              <a:rPr lang="en-US" sz="2000" strike="sngStrike" dirty="0"/>
              <a:t>searches a second time for </a:t>
            </a:r>
            <a:r>
              <a:rPr lang="en-US" sz="2000" strike="sngStrike" dirty="0" smtClean="0"/>
              <a:t>a</a:t>
            </a:r>
            <a:br>
              <a:rPr lang="en-US" sz="2000" strike="sngStrike" dirty="0" smtClean="0"/>
            </a:br>
            <a:r>
              <a:rPr lang="en-US" sz="2000" strike="sngStrike" dirty="0" smtClean="0"/>
              <a:t>172.16.2.2 match.</a:t>
            </a:r>
          </a:p>
          <a:p>
            <a:pPr marL="0" indent="0">
              <a:buNone/>
            </a:pPr>
            <a:endParaRPr lang="en-US" sz="2000" strike="sngStrike" dirty="0" smtClean="0"/>
          </a:p>
          <a:p>
            <a:pPr marL="0" indent="0">
              <a:buNone/>
            </a:pPr>
            <a:endParaRPr lang="en-US" sz="2000" strike="sngStrike" dirty="0" smtClean="0"/>
          </a:p>
        </p:txBody>
      </p:sp>
      <p:pic>
        <p:nvPicPr>
          <p:cNvPr id="2" name="Picture 1"/>
          <p:cNvPicPr>
            <a:picLocks noChangeAspect="1"/>
          </p:cNvPicPr>
          <p:nvPr/>
        </p:nvPicPr>
        <p:blipFill>
          <a:blip r:embed="rId3"/>
          <a:stretch>
            <a:fillRect/>
          </a:stretch>
        </p:blipFill>
        <p:spPr>
          <a:xfrm>
            <a:off x="4411227" y="2801261"/>
            <a:ext cx="4163987" cy="3743056"/>
          </a:xfrm>
          <a:prstGeom prst="rect">
            <a:avLst/>
          </a:prstGeom>
        </p:spPr>
      </p:pic>
      <p:sp>
        <p:nvSpPr>
          <p:cNvPr id="3" name="Rectangle 2"/>
          <p:cNvSpPr/>
          <p:nvPr/>
        </p:nvSpPr>
        <p:spPr>
          <a:xfrm>
            <a:off x="0" y="4977512"/>
            <a:ext cx="4572000" cy="313932"/>
          </a:xfrm>
          <a:prstGeom prst="rect">
            <a:avLst/>
          </a:prstGeom>
        </p:spPr>
        <p:txBody>
          <a:bodyPr>
            <a:spAutoFit/>
          </a:bodyPr>
          <a:lstStyle/>
          <a:p>
            <a:pPr marL="0" indent="0">
              <a:buNone/>
            </a:pPr>
            <a:r>
              <a:rPr lang="en-US" sz="1600" dirty="0" err="1"/>
              <a:t>ip</a:t>
            </a:r>
            <a:r>
              <a:rPr lang="en-US" sz="1600" dirty="0"/>
              <a:t> route 192.168.2.0 255.255.255.0 172.16.2.2</a:t>
            </a:r>
          </a:p>
        </p:txBody>
      </p:sp>
    </p:spTree>
    <p:extLst>
      <p:ext uri="{BB962C8B-B14F-4D97-AF65-F5344CB8AC3E}">
        <p14:creationId xmlns:p14="http://schemas.microsoft.com/office/powerpoint/2010/main" val="1317572559"/>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Configure Floating Static Routes</a:t>
            </a:r>
            <a:br>
              <a:rPr lang="en-US" sz="1800" dirty="0" smtClean="0"/>
            </a:br>
            <a:r>
              <a:rPr lang="en-US" dirty="0" smtClean="0"/>
              <a:t>Configure a Floating Static Route</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26712" r="-26712"/>
          <a:stretch>
            <a:fillRect/>
          </a:stretch>
        </p:blipFill>
        <p:spPr>
          <a:xfrm>
            <a:off x="554038" y="1565275"/>
            <a:ext cx="7940675" cy="4386263"/>
          </a:xfrm>
        </p:spPr>
      </p:pic>
    </p:spTree>
    <p:extLst>
      <p:ext uri="{BB962C8B-B14F-4D97-AF65-F5344CB8AC3E}">
        <p14:creationId xmlns:p14="http://schemas.microsoft.com/office/powerpoint/2010/main" val="2394466340"/>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822" y="1724487"/>
            <a:ext cx="5420339" cy="4828714"/>
          </a:xfrm>
          <a:prstGeom prst="rect">
            <a:avLst/>
          </a:prstGeom>
          <a:ln>
            <a:solidFill>
              <a:schemeClr val="tx1"/>
            </a:solidFill>
          </a:ln>
        </p:spPr>
      </p:pic>
      <p:sp>
        <p:nvSpPr>
          <p:cNvPr id="7170" name="Rectangle 2"/>
          <p:cNvSpPr>
            <a:spLocks noGrp="1" noChangeArrowheads="1"/>
          </p:cNvSpPr>
          <p:nvPr>
            <p:ph type="title"/>
          </p:nvPr>
        </p:nvSpPr>
        <p:spPr>
          <a:xfrm>
            <a:off x="289152" y="522741"/>
            <a:ext cx="8145462" cy="838200"/>
          </a:xfrm>
        </p:spPr>
        <p:txBody>
          <a:bodyPr/>
          <a:lstStyle/>
          <a:p>
            <a:pPr eaLnBrk="1" hangingPunct="1"/>
            <a:r>
              <a:rPr lang="en-US" dirty="0" smtClean="0"/>
              <a:t>Core, Distribution, Access</a:t>
            </a:r>
            <a:endParaRPr lang="en-US" dirty="0" smtClean="0">
              <a:ea typeface="ＭＳ Ｐゴシック" pitchFamily="34" charset="-128"/>
            </a:endParaRPr>
          </a:p>
        </p:txBody>
      </p:sp>
    </p:spTree>
    <p:extLst>
      <p:ext uri="{BB962C8B-B14F-4D97-AF65-F5344CB8AC3E}">
        <p14:creationId xmlns:p14="http://schemas.microsoft.com/office/powerpoint/2010/main" val="2907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RIP</a:t>
            </a:r>
            <a:endParaRPr lang="en-NZ" dirty="0"/>
          </a:p>
        </p:txBody>
      </p:sp>
      <p:sp>
        <p:nvSpPr>
          <p:cNvPr id="3" name="Content Placeholder 2"/>
          <p:cNvSpPr>
            <a:spLocks noGrp="1"/>
          </p:cNvSpPr>
          <p:nvPr>
            <p:ph idx="1"/>
          </p:nvPr>
        </p:nvSpPr>
        <p:spPr/>
        <p:txBody>
          <a:bodyPr/>
          <a:lstStyle/>
          <a:p>
            <a:pPr marL="0" indent="0">
              <a:buNone/>
            </a:pPr>
            <a:r>
              <a:rPr lang="en-NZ" sz="2400" dirty="0" smtClean="0"/>
              <a:t>router rip</a:t>
            </a:r>
          </a:p>
          <a:p>
            <a:pPr marL="0" indent="0">
              <a:buNone/>
            </a:pPr>
            <a:r>
              <a:rPr lang="en-NZ" sz="2400" dirty="0" smtClean="0"/>
              <a:t> version 2</a:t>
            </a:r>
          </a:p>
          <a:p>
            <a:pPr marL="0" indent="0">
              <a:buNone/>
            </a:pPr>
            <a:r>
              <a:rPr lang="en-NZ" sz="2400" dirty="0" smtClean="0"/>
              <a:t> no auto-summary</a:t>
            </a:r>
          </a:p>
          <a:p>
            <a:pPr marL="0" indent="0">
              <a:buNone/>
            </a:pPr>
            <a:r>
              <a:rPr lang="en-NZ" sz="2400" dirty="0" smtClean="0"/>
              <a:t> network 10.0.0.0</a:t>
            </a:r>
          </a:p>
          <a:p>
            <a:pPr marL="0" indent="0">
              <a:buNone/>
            </a:pPr>
            <a:r>
              <a:rPr lang="en-NZ" sz="2400" dirty="0" smtClean="0"/>
              <a:t> passive interface g0/1</a:t>
            </a:r>
          </a:p>
          <a:p>
            <a:pPr marL="0" indent="0">
              <a:buNone/>
            </a:pPr>
            <a:r>
              <a:rPr lang="en-NZ" sz="2400" dirty="0" smtClean="0"/>
              <a:t> default information-originate</a:t>
            </a:r>
          </a:p>
          <a:p>
            <a:endParaRPr lang="en-NZ" dirty="0"/>
          </a:p>
          <a:p>
            <a:endParaRPr lang="en-NZ" dirty="0" smtClean="0"/>
          </a:p>
          <a:p>
            <a:endParaRPr lang="en-NZ" dirty="0" smtClean="0"/>
          </a:p>
          <a:p>
            <a:endParaRPr lang="en-NZ" dirty="0"/>
          </a:p>
        </p:txBody>
      </p:sp>
    </p:spTree>
    <p:extLst>
      <p:ext uri="{BB962C8B-B14F-4D97-AF65-F5344CB8AC3E}">
        <p14:creationId xmlns:p14="http://schemas.microsoft.com/office/powerpoint/2010/main" val="3476702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51838" y="624114"/>
            <a:ext cx="8456613" cy="1113514"/>
          </a:xfrm>
        </p:spPr>
        <p:txBody>
          <a:bodyPr>
            <a:normAutofit fontScale="90000"/>
          </a:bodyPr>
          <a:lstStyle/>
          <a:p>
            <a:pPr eaLnBrk="1" hangingPunct="1">
              <a:tabLst>
                <a:tab pos="4803775" algn="l"/>
              </a:tabLst>
              <a:defRPr/>
            </a:pPr>
            <a:r>
              <a:rPr lang="en-US" sz="1800" dirty="0"/>
              <a:t>Configuring the RIP Protocol</a:t>
            </a:r>
            <a:br>
              <a:rPr lang="en-US" sz="1800" dirty="0"/>
            </a:br>
            <a:r>
              <a:rPr lang="en-US" sz="2800" dirty="0"/>
              <a:t>Router RIP Configuration Mode</a:t>
            </a:r>
            <a:br>
              <a:rPr lang="en-US" sz="2800" dirty="0"/>
            </a:br>
            <a:endParaRPr lang="en-US" sz="28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859" y="1828799"/>
            <a:ext cx="6111813" cy="156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026" y="3597723"/>
            <a:ext cx="4827898" cy="2938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752040"/>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eaLnBrk="1" hangingPunct="1">
              <a:tabLst>
                <a:tab pos="4803775" algn="l"/>
              </a:tabLst>
              <a:defRPr/>
            </a:pPr>
            <a:r>
              <a:rPr lang="en-US" sz="1800" dirty="0"/>
              <a:t>Configuring the RIP Protocol</a:t>
            </a:r>
            <a:br>
              <a:rPr lang="en-US" sz="1800" dirty="0"/>
            </a:br>
            <a:r>
              <a:rPr lang="en-US" sz="2800" dirty="0"/>
              <a:t>Enable and Verify RIPv2</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684" y="2359706"/>
            <a:ext cx="4181475"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72" y="2099356"/>
            <a:ext cx="422910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3160301"/>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tabLst>
                <a:tab pos="4803775" algn="l"/>
              </a:tabLst>
              <a:defRPr/>
            </a:pPr>
            <a:r>
              <a:rPr lang="en-US" sz="1800" dirty="0"/>
              <a:t>Configuring the RIP Protocol</a:t>
            </a:r>
            <a:br>
              <a:rPr lang="en-US" sz="1800" dirty="0"/>
            </a:br>
            <a:r>
              <a:rPr lang="en-US" sz="2800" dirty="0"/>
              <a:t>Disable Auto Summarization</a:t>
            </a:r>
          </a:p>
        </p:txBody>
      </p:sp>
      <p:sp>
        <p:nvSpPr>
          <p:cNvPr id="5" name="TextBox 4"/>
          <p:cNvSpPr txBox="1"/>
          <p:nvPr/>
        </p:nvSpPr>
        <p:spPr>
          <a:xfrm>
            <a:off x="420912" y="1436915"/>
            <a:ext cx="8273143" cy="4413516"/>
          </a:xfrm>
          <a:prstGeom prst="rect">
            <a:avLst/>
          </a:prstGeom>
          <a:noFill/>
        </p:spPr>
        <p:txBody>
          <a:bodyPr wrap="square" rtlCol="0">
            <a:spAutoFit/>
          </a:bodyPr>
          <a:lstStyle/>
          <a:p>
            <a:pPr marL="342900" indent="-342900" algn="l">
              <a:buClr>
                <a:schemeClr val="accent5">
                  <a:lumMod val="75000"/>
                </a:schemeClr>
              </a:buClr>
              <a:buFont typeface="Wingdings" pitchFamily="2" charset="2"/>
              <a:buChar char="§"/>
            </a:pPr>
            <a:r>
              <a:rPr lang="en-US" dirty="0">
                <a:latin typeface="+mn-lt"/>
              </a:rPr>
              <a:t>Similarly to RIPv1, RIPv2 automatically summarizes networks at major network boundaries by default</a:t>
            </a:r>
            <a:r>
              <a:rPr lang="en-US" dirty="0" smtClean="0">
                <a:latin typeface="+mn-lt"/>
              </a:rPr>
              <a:t>.</a:t>
            </a:r>
          </a:p>
          <a:p>
            <a:pPr marL="342900" indent="-342900" algn="l">
              <a:buClr>
                <a:schemeClr val="accent5">
                  <a:lumMod val="75000"/>
                </a:schemeClr>
              </a:buClr>
              <a:buFont typeface="Wingdings" pitchFamily="2" charset="2"/>
              <a:buChar char="§"/>
            </a:pPr>
            <a:endParaRPr lang="en-US" dirty="0">
              <a:latin typeface="+mn-lt"/>
            </a:endParaRPr>
          </a:p>
          <a:p>
            <a:pPr marL="342900" indent="-342900" algn="l">
              <a:buClr>
                <a:schemeClr val="accent5">
                  <a:lumMod val="75000"/>
                </a:schemeClr>
              </a:buClr>
              <a:buFont typeface="Wingdings" pitchFamily="2" charset="2"/>
              <a:buChar char="§"/>
            </a:pPr>
            <a:r>
              <a:rPr lang="en-US" dirty="0">
                <a:latin typeface="+mn-lt"/>
              </a:rPr>
              <a:t>To modify the default RIPv2 behavior of automatic summarization, use the</a:t>
            </a:r>
            <a:r>
              <a:rPr lang="en-US" b="1" dirty="0">
                <a:latin typeface="+mn-lt"/>
              </a:rPr>
              <a:t> </a:t>
            </a:r>
            <a:r>
              <a:rPr lang="en-US" b="1" dirty="0">
                <a:latin typeface="+mn-lt"/>
                <a:cs typeface="Courier New" pitchFamily="49" charset="0"/>
              </a:rPr>
              <a:t>no auto-summary</a:t>
            </a:r>
            <a:r>
              <a:rPr lang="en-US" b="1" dirty="0">
                <a:latin typeface="+mn-lt"/>
              </a:rPr>
              <a:t> </a:t>
            </a:r>
            <a:r>
              <a:rPr lang="en-US" dirty="0">
                <a:latin typeface="+mn-lt"/>
              </a:rPr>
              <a:t>router configuration mode command</a:t>
            </a:r>
            <a:r>
              <a:rPr lang="en-US" dirty="0" smtClean="0">
                <a:latin typeface="+mn-lt"/>
              </a:rPr>
              <a:t>.</a:t>
            </a:r>
          </a:p>
          <a:p>
            <a:pPr marL="342900" indent="-342900" algn="l">
              <a:buClr>
                <a:schemeClr val="accent5">
                  <a:lumMod val="75000"/>
                </a:schemeClr>
              </a:buClr>
              <a:buFont typeface="Wingdings" pitchFamily="2" charset="2"/>
              <a:buChar char="§"/>
            </a:pPr>
            <a:endParaRPr lang="en-US" dirty="0">
              <a:latin typeface="+mn-lt"/>
            </a:endParaRPr>
          </a:p>
          <a:p>
            <a:pPr marL="342900" indent="-342900" algn="l">
              <a:buClr>
                <a:schemeClr val="accent5">
                  <a:lumMod val="75000"/>
                </a:schemeClr>
              </a:buClr>
              <a:buFont typeface="Wingdings" pitchFamily="2" charset="2"/>
              <a:buChar char="§"/>
            </a:pPr>
            <a:r>
              <a:rPr lang="en-US" dirty="0" smtClean="0">
                <a:latin typeface="+mn-lt"/>
              </a:rPr>
              <a:t>When </a:t>
            </a:r>
            <a:r>
              <a:rPr lang="en-US" dirty="0">
                <a:latin typeface="+mn-lt"/>
              </a:rPr>
              <a:t>automatic summarization has been disabled, RIPv2 no longer summarizes networks to their classful address at boundary routers. </a:t>
            </a:r>
            <a:r>
              <a:rPr lang="en-US" dirty="0" err="1">
                <a:latin typeface="+mn-lt"/>
              </a:rPr>
              <a:t>RIPv2</a:t>
            </a:r>
            <a:r>
              <a:rPr lang="en-US" dirty="0">
                <a:latin typeface="+mn-lt"/>
              </a:rPr>
              <a:t> now includes all subnets and their appropriate masks in its routing updates. </a:t>
            </a:r>
          </a:p>
          <a:p>
            <a:pPr algn="l"/>
            <a:endParaRPr lang="en-US" dirty="0"/>
          </a:p>
          <a:p>
            <a:pPr marL="342900" indent="-342900" algn="l">
              <a:buClr>
                <a:schemeClr val="accent5">
                  <a:lumMod val="75000"/>
                </a:schemeClr>
              </a:buClr>
              <a:buFont typeface="Wingdings" pitchFamily="2" charset="2"/>
              <a:buChar char="§"/>
            </a:pPr>
            <a:endParaRPr lang="en-US" dirty="0"/>
          </a:p>
        </p:txBody>
      </p:sp>
    </p:spTree>
    <p:extLst>
      <p:ext uri="{BB962C8B-B14F-4D97-AF65-F5344CB8AC3E}">
        <p14:creationId xmlns:p14="http://schemas.microsoft.com/office/powerpoint/2010/main" val="2158994327"/>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eaLnBrk="1" hangingPunct="1">
              <a:tabLst>
                <a:tab pos="4803775" algn="l"/>
              </a:tabLst>
              <a:defRPr/>
            </a:pPr>
            <a:r>
              <a:rPr lang="en-US" sz="1800" dirty="0"/>
              <a:t>Configuring the RIP Protocol</a:t>
            </a:r>
            <a:br>
              <a:rPr lang="en-US" sz="1800" dirty="0"/>
            </a:br>
            <a:r>
              <a:rPr lang="en-US" sz="2800" dirty="0"/>
              <a:t>Configuring Passive Interfaces</a:t>
            </a:r>
          </a:p>
        </p:txBody>
      </p:sp>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020" y="3581400"/>
            <a:ext cx="425767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48" y="1724700"/>
            <a:ext cx="4973638" cy="195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6648" y="3904343"/>
            <a:ext cx="3710895" cy="1754326"/>
          </a:xfrm>
          <a:prstGeom prst="rect">
            <a:avLst/>
          </a:prstGeom>
          <a:noFill/>
        </p:spPr>
        <p:txBody>
          <a:bodyPr wrap="square" rtlCol="0">
            <a:spAutoFit/>
          </a:bodyPr>
          <a:lstStyle/>
          <a:p>
            <a:pPr algn="l"/>
            <a:r>
              <a:rPr lang="en-US" sz="2000" dirty="0"/>
              <a:t>Sending out unneeded updates on a LAN impacts the network in three ways:</a:t>
            </a:r>
          </a:p>
          <a:p>
            <a:pPr marL="342900" indent="-342900" algn="l">
              <a:buClr>
                <a:schemeClr val="accent5">
                  <a:lumMod val="75000"/>
                </a:schemeClr>
              </a:buClr>
              <a:buFont typeface="Wingdings" pitchFamily="2" charset="2"/>
              <a:buChar char="§"/>
            </a:pPr>
            <a:r>
              <a:rPr lang="en-US" sz="2000" dirty="0"/>
              <a:t>Wasted Bandwidth </a:t>
            </a:r>
          </a:p>
          <a:p>
            <a:pPr marL="342900" indent="-342900" algn="l">
              <a:buClr>
                <a:schemeClr val="accent5">
                  <a:lumMod val="75000"/>
                </a:schemeClr>
              </a:buClr>
              <a:buFont typeface="Wingdings" pitchFamily="2" charset="2"/>
              <a:buChar char="§"/>
            </a:pPr>
            <a:r>
              <a:rPr lang="en-US" sz="2000" dirty="0"/>
              <a:t>Wasted Resources</a:t>
            </a:r>
          </a:p>
          <a:p>
            <a:pPr marL="342900" indent="-342900" algn="l">
              <a:buClr>
                <a:schemeClr val="accent5">
                  <a:lumMod val="75000"/>
                </a:schemeClr>
              </a:buClr>
              <a:buFont typeface="Wingdings" pitchFamily="2" charset="2"/>
              <a:buChar char="§"/>
            </a:pPr>
            <a:r>
              <a:rPr lang="en-US" sz="2000" dirty="0"/>
              <a:t>Security Risk </a:t>
            </a:r>
          </a:p>
        </p:txBody>
      </p:sp>
    </p:spTree>
    <p:extLst>
      <p:ext uri="{BB962C8B-B14F-4D97-AF65-F5344CB8AC3E}">
        <p14:creationId xmlns:p14="http://schemas.microsoft.com/office/powerpoint/2010/main" val="3511138551"/>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eaLnBrk="1" hangingPunct="1">
              <a:tabLst>
                <a:tab pos="4803775" algn="l"/>
              </a:tabLst>
              <a:defRPr/>
            </a:pPr>
            <a:r>
              <a:rPr lang="en-US" sz="1800" dirty="0"/>
              <a:t>Configuring the RIP Protocol</a:t>
            </a:r>
            <a:br>
              <a:rPr lang="en-US" sz="1800" dirty="0"/>
            </a:br>
            <a:r>
              <a:rPr lang="en-US" sz="2800" dirty="0"/>
              <a:t>Propagate a Default Route</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8" y="1535113"/>
            <a:ext cx="5157561" cy="1884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229" y="3260759"/>
            <a:ext cx="4393291" cy="345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19072"/>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CIDR</a:t>
            </a:r>
            <a:br>
              <a:rPr lang="en-US" sz="1800" dirty="0" smtClean="0"/>
            </a:br>
            <a:r>
              <a:rPr lang="en-US" dirty="0" smtClean="0"/>
              <a:t>CIDR and Route Summarization</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25828" r="-25828"/>
          <a:stretch>
            <a:fillRect/>
          </a:stretch>
        </p:blipFill>
        <p:spPr>
          <a:xfrm>
            <a:off x="554038" y="1565275"/>
            <a:ext cx="7940675" cy="4386263"/>
          </a:xfrm>
        </p:spPr>
      </p:pic>
    </p:spTree>
    <p:extLst>
      <p:ext uri="{BB962C8B-B14F-4D97-AF65-F5344CB8AC3E}">
        <p14:creationId xmlns:p14="http://schemas.microsoft.com/office/powerpoint/2010/main" val="3779751785"/>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Configure IPv4 Summary Routes</a:t>
            </a:r>
            <a:br>
              <a:rPr lang="en-US" sz="1800" dirty="0" smtClean="0"/>
            </a:br>
            <a:r>
              <a:rPr lang="en-US" dirty="0" smtClean="0"/>
              <a:t>Calculate a Summary Route</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32747" r="-32747"/>
          <a:stretch>
            <a:fillRect/>
          </a:stretch>
        </p:blipFill>
        <p:spPr>
          <a:xfrm>
            <a:off x="554038" y="1565275"/>
            <a:ext cx="7940675" cy="4386263"/>
          </a:xfrm>
        </p:spPr>
      </p:pic>
    </p:spTree>
    <p:extLst>
      <p:ext uri="{BB962C8B-B14F-4D97-AF65-F5344CB8AC3E}">
        <p14:creationId xmlns:p14="http://schemas.microsoft.com/office/powerpoint/2010/main" val="1394642542"/>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smtClean="0"/>
              <a:t>Configure IPv4 Summary Routes</a:t>
            </a:r>
            <a:br>
              <a:rPr lang="en-US" sz="1800" dirty="0" smtClean="0"/>
            </a:br>
            <a:r>
              <a:rPr lang="en-US" dirty="0" smtClean="0"/>
              <a:t>Summary Static Route Example</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rotWithShape="1">
          <a:blip r:embed="rId3"/>
          <a:srcRect l="-2171" r="-3238"/>
          <a:stretch/>
        </p:blipFill>
        <p:spPr>
          <a:xfrm>
            <a:off x="461770" y="1469058"/>
            <a:ext cx="3621017" cy="3091718"/>
          </a:xfrm>
        </p:spPr>
      </p:pic>
      <p:pic>
        <p:nvPicPr>
          <p:cNvPr id="3" name="Picture 2"/>
          <p:cNvPicPr>
            <a:picLocks noChangeAspect="1"/>
          </p:cNvPicPr>
          <p:nvPr/>
        </p:nvPicPr>
        <p:blipFill>
          <a:blip r:embed="rId4"/>
          <a:stretch>
            <a:fillRect/>
          </a:stretch>
        </p:blipFill>
        <p:spPr>
          <a:xfrm>
            <a:off x="4098204" y="3119126"/>
            <a:ext cx="4550839" cy="3038883"/>
          </a:xfrm>
          <a:prstGeom prst="rect">
            <a:avLst/>
          </a:prstGeom>
        </p:spPr>
      </p:pic>
    </p:spTree>
    <p:extLst>
      <p:ext uri="{BB962C8B-B14F-4D97-AF65-F5344CB8AC3E}">
        <p14:creationId xmlns:p14="http://schemas.microsoft.com/office/powerpoint/2010/main" val="281678494"/>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Purpose of ACLs</a:t>
            </a:r>
            <a:r>
              <a:rPr lang="en-US" dirty="0" smtClean="0"/>
              <a:t/>
            </a:r>
            <a:br>
              <a:rPr lang="en-US" dirty="0" smtClean="0"/>
            </a:br>
            <a:r>
              <a:rPr lang="en-US" dirty="0"/>
              <a:t>What is an ACL?</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18367" r="-18367"/>
          <a:stretch>
            <a:fillRect/>
          </a:stretch>
        </p:blipFill>
        <p:spPr>
          <a:xfrm>
            <a:off x="554038" y="1565275"/>
            <a:ext cx="7940675" cy="4386263"/>
          </a:xfrm>
        </p:spPr>
      </p:pic>
    </p:spTree>
    <p:extLst>
      <p:ext uri="{BB962C8B-B14F-4D97-AF65-F5344CB8AC3E}">
        <p14:creationId xmlns:p14="http://schemas.microsoft.com/office/powerpoint/2010/main" val="3287946375"/>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normAutofit fontScale="90000"/>
          </a:bodyPr>
          <a:lstStyle/>
          <a:p>
            <a:pPr eaLnBrk="1" hangingPunct="1"/>
            <a:r>
              <a:rPr lang="en-US" sz="1800" dirty="0" smtClean="0">
                <a:ea typeface="ＭＳ Ｐゴシック" pitchFamily="34" charset="-128"/>
              </a:rPr>
              <a:t/>
            </a:r>
            <a:br>
              <a:rPr lang="en-US" sz="1800" dirty="0" smtClean="0">
                <a:ea typeface="ＭＳ Ｐゴシック" pitchFamily="34" charset="-128"/>
              </a:rPr>
            </a:br>
            <a:r>
              <a:rPr lang="en-US" dirty="0" smtClean="0"/>
              <a:t>Collision Domains</a:t>
            </a:r>
            <a:endParaRPr lang="en-US" dirty="0" smtClean="0">
              <a:ea typeface="ＭＳ Ｐゴシック" pitchFamily="34" charset="-128"/>
            </a:endParaRPr>
          </a:p>
        </p:txBody>
      </p:sp>
      <p:sp>
        <p:nvSpPr>
          <p:cNvPr id="5" name="Content Placeholder 1"/>
          <p:cNvSpPr>
            <a:spLocks noGrp="1"/>
          </p:cNvSpPr>
          <p:nvPr>
            <p:ph idx="1"/>
          </p:nvPr>
        </p:nvSpPr>
        <p:spPr>
          <a:xfrm>
            <a:off x="350860" y="1504775"/>
            <a:ext cx="8183540" cy="4904715"/>
          </a:xfrm>
        </p:spPr>
        <p:txBody>
          <a:bodyPr/>
          <a:lstStyle/>
          <a:p>
            <a:pPr marL="0" indent="0">
              <a:buNone/>
            </a:pPr>
            <a:r>
              <a:rPr lang="en-US" sz="2000" dirty="0" smtClean="0"/>
              <a:t>A collision domain is the segment where devices must compete to communicate.</a:t>
            </a:r>
          </a:p>
          <a:p>
            <a:pPr marL="342900" indent="-342900"/>
            <a:r>
              <a:rPr lang="en-US" sz="2000" dirty="0" smtClean="0"/>
              <a:t>All ports of a hub belong to the same collision domain.</a:t>
            </a:r>
          </a:p>
          <a:p>
            <a:pPr marL="342900" indent="-342900"/>
            <a:r>
              <a:rPr lang="en-US" sz="2000" dirty="0" smtClean="0"/>
              <a:t>Every port of a switch is a collision domain on its own.</a:t>
            </a:r>
          </a:p>
          <a:p>
            <a:pPr marL="342900" indent="-342900"/>
            <a:r>
              <a:rPr lang="en-US" sz="2000" dirty="0"/>
              <a:t>A switch break the segment into smaller collision domains, </a:t>
            </a:r>
            <a:r>
              <a:rPr lang="en-US" sz="2000" dirty="0" smtClean="0"/>
              <a:t>easing </a:t>
            </a:r>
            <a:r>
              <a:rPr lang="en-US" sz="2000" dirty="0"/>
              <a:t>device competition</a:t>
            </a:r>
            <a:r>
              <a:rPr lang="en-US" sz="2000" dirty="0" smtClean="0"/>
              <a:t>.</a:t>
            </a:r>
            <a:endParaRPr lang="en-US" sz="2000" dirty="0"/>
          </a:p>
          <a:p>
            <a:pPr marL="342900" indent="-342900"/>
            <a:endParaRPr lang="en-US" dirty="0" smtClean="0"/>
          </a:p>
        </p:txBody>
      </p:sp>
    </p:spTree>
    <p:extLst>
      <p:ext uri="{BB962C8B-B14F-4D97-AF65-F5344CB8AC3E}">
        <p14:creationId xmlns:p14="http://schemas.microsoft.com/office/powerpoint/2010/main" val="1875736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Purpose of ACLs</a:t>
            </a:r>
            <a:r>
              <a:rPr lang="en-US" dirty="0" smtClean="0"/>
              <a:t/>
            </a:r>
            <a:br>
              <a:rPr lang="en-US" dirty="0" smtClean="0"/>
            </a:br>
            <a:r>
              <a:rPr lang="en-US" dirty="0"/>
              <a:t>Packet Filtering</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r>
              <a:rPr lang="en-US" sz="2000" dirty="0"/>
              <a:t>Packet filtering, sometimes called static packet filtering, controls access to a network by analyzing the incoming and outgoing packets and passing or dropping them based on given criteria, such as the source IP address, destination IP addresses, and the protocol carried within the packet</a:t>
            </a:r>
            <a:r>
              <a:rPr lang="en-US" sz="2000" dirty="0" smtClean="0"/>
              <a:t>.</a:t>
            </a:r>
          </a:p>
          <a:p>
            <a:endParaRPr lang="en-US" sz="2000" dirty="0" smtClean="0"/>
          </a:p>
          <a:p>
            <a:r>
              <a:rPr lang="en-US" sz="2000" dirty="0"/>
              <a:t>A router acts as a packet filter when it forwards or denies packets according to filtering </a:t>
            </a:r>
            <a:r>
              <a:rPr lang="en-US" sz="2000" dirty="0" smtClean="0"/>
              <a:t>rules.</a:t>
            </a:r>
          </a:p>
          <a:p>
            <a:endParaRPr lang="en-US" sz="2000" dirty="0" smtClean="0"/>
          </a:p>
          <a:p>
            <a:r>
              <a:rPr lang="en-US" sz="2000" dirty="0"/>
              <a:t>An ACL is a sequential list of permit or deny statements, known as access control entries (ACEs).</a:t>
            </a:r>
            <a:endParaRPr lang="en-US" sz="2000" dirty="0" smtClean="0"/>
          </a:p>
        </p:txBody>
      </p:sp>
    </p:spTree>
    <p:extLst>
      <p:ext uri="{BB962C8B-B14F-4D97-AF65-F5344CB8AC3E}">
        <p14:creationId xmlns:p14="http://schemas.microsoft.com/office/powerpoint/2010/main" val="3330944719"/>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Purpose of ACLs</a:t>
            </a:r>
            <a:r>
              <a:rPr lang="en-US" dirty="0" smtClean="0"/>
              <a:t/>
            </a:r>
            <a:br>
              <a:rPr lang="en-US" dirty="0" smtClean="0"/>
            </a:br>
            <a:r>
              <a:rPr lang="en-US" dirty="0"/>
              <a:t>ACL Operation</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905863"/>
          </a:xfrm>
        </p:spPr>
        <p:txBody>
          <a:bodyPr>
            <a:normAutofit fontScale="92500" lnSpcReduction="20000"/>
          </a:bodyPr>
          <a:lstStyle/>
          <a:p>
            <a:pPr marL="0" indent="0">
              <a:buNone/>
            </a:pP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2600" dirty="0" smtClean="0"/>
              <a:t/>
            </a:r>
            <a:br>
              <a:rPr lang="en-US" sz="2600" dirty="0" smtClean="0"/>
            </a:br>
            <a:r>
              <a:rPr lang="en-US" sz="2600" dirty="0" smtClean="0"/>
              <a:t/>
            </a:r>
            <a:br>
              <a:rPr lang="en-US" sz="2600" dirty="0" smtClean="0"/>
            </a:br>
            <a:r>
              <a:rPr lang="en-US" sz="2600" dirty="0" smtClean="0"/>
              <a:t>The </a:t>
            </a:r>
            <a:r>
              <a:rPr lang="en-US" sz="2600" dirty="0"/>
              <a:t>last statement of an ACL is always an implicit deny. This statement is automatically inserted at the end of each ACL even though it is not physically present. The implicit deny blocks all traffic. Because of this implicit deny, an ACL that does not have at least one permit statement will block all traffic.</a:t>
            </a:r>
            <a:endParaRPr lang="en-US" sz="2600" dirty="0" smtClean="0"/>
          </a:p>
        </p:txBody>
      </p:sp>
      <p:pic>
        <p:nvPicPr>
          <p:cNvPr id="2" name="Picture 1"/>
          <p:cNvPicPr>
            <a:picLocks noChangeAspect="1"/>
          </p:cNvPicPr>
          <p:nvPr/>
        </p:nvPicPr>
        <p:blipFill>
          <a:blip r:embed="rId3"/>
          <a:stretch>
            <a:fillRect/>
          </a:stretch>
        </p:blipFill>
        <p:spPr>
          <a:xfrm>
            <a:off x="451041" y="1492786"/>
            <a:ext cx="8280400" cy="2717800"/>
          </a:xfrm>
          <a:prstGeom prst="rect">
            <a:avLst/>
          </a:prstGeom>
        </p:spPr>
      </p:pic>
    </p:spTree>
    <p:extLst>
      <p:ext uri="{BB962C8B-B14F-4D97-AF65-F5344CB8AC3E}">
        <p14:creationId xmlns:p14="http://schemas.microsoft.com/office/powerpoint/2010/main" val="2748429191"/>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Standard versus Extended IPv4 ACLs</a:t>
            </a:r>
            <a:r>
              <a:rPr lang="en-US" dirty="0" smtClean="0"/>
              <a:t/>
            </a:r>
            <a:br>
              <a:rPr lang="en-US" dirty="0" smtClean="0"/>
            </a:br>
            <a:r>
              <a:rPr lang="en-US" dirty="0"/>
              <a:t>Numbering and Naming ACLs</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14222" r="-14222"/>
          <a:stretch>
            <a:fillRect/>
          </a:stretch>
        </p:blipFill>
        <p:spPr>
          <a:xfrm>
            <a:off x="554038" y="1565275"/>
            <a:ext cx="7940675" cy="4386263"/>
          </a:xfrm>
        </p:spPr>
      </p:pic>
    </p:spTree>
    <p:extLst>
      <p:ext uri="{BB962C8B-B14F-4D97-AF65-F5344CB8AC3E}">
        <p14:creationId xmlns:p14="http://schemas.microsoft.com/office/powerpoint/2010/main" val="3502352068"/>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Wildcard Masks in ACLs</a:t>
            </a:r>
            <a:r>
              <a:rPr lang="en-US" dirty="0" smtClean="0"/>
              <a:t/>
            </a:r>
            <a:br>
              <a:rPr lang="en-US" dirty="0" smtClean="0"/>
            </a:br>
            <a:r>
              <a:rPr lang="en-US" dirty="0"/>
              <a:t>Introducing ACL Wildcard Masking</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normAutofit/>
          </a:bodyPr>
          <a:lstStyle/>
          <a:p>
            <a:pPr marL="0" indent="0">
              <a:buNone/>
            </a:pPr>
            <a:r>
              <a:rPr lang="en-US" sz="2000" dirty="0"/>
              <a:t>Wildcard masks and subnet masks differ in the way they match binary 1s and 0s. Wildcard masks use the following rules to match binary 1s and 0s</a:t>
            </a:r>
            <a:r>
              <a:rPr lang="en-US" sz="2000" dirty="0" smtClean="0"/>
              <a:t>:</a:t>
            </a:r>
          </a:p>
          <a:p>
            <a:pPr marL="0" indent="0">
              <a:buNone/>
            </a:pPr>
            <a:endParaRPr lang="en-US" sz="2000" dirty="0"/>
          </a:p>
          <a:p>
            <a:r>
              <a:rPr lang="en-US" sz="2000" dirty="0" smtClean="0"/>
              <a:t>Wildcard </a:t>
            </a:r>
            <a:r>
              <a:rPr lang="en-US" sz="2000" dirty="0"/>
              <a:t>mask bit 0 - Match the corresponding bit value in the address.</a:t>
            </a:r>
          </a:p>
          <a:p>
            <a:r>
              <a:rPr lang="en-US" sz="2000" dirty="0" smtClean="0"/>
              <a:t>Wildcard </a:t>
            </a:r>
            <a:r>
              <a:rPr lang="en-US" sz="2000" dirty="0"/>
              <a:t>mask bit 1 - Ignore the corresponding bit value in the address</a:t>
            </a:r>
            <a:r>
              <a:rPr lang="en-US" sz="2000" dirty="0" smtClean="0"/>
              <a:t>.</a:t>
            </a:r>
          </a:p>
          <a:p>
            <a:pPr marL="0" indent="0">
              <a:buNone/>
            </a:pPr>
            <a:endParaRPr lang="en-US" sz="2000" dirty="0" smtClean="0"/>
          </a:p>
          <a:p>
            <a:pPr marL="0" indent="0">
              <a:buNone/>
            </a:pPr>
            <a:r>
              <a:rPr lang="en-US" sz="2000" dirty="0" smtClean="0"/>
              <a:t/>
            </a:r>
            <a:br>
              <a:rPr lang="en-US" sz="2000" dirty="0" smtClean="0"/>
            </a:br>
            <a:r>
              <a:rPr lang="en-US" sz="2000" dirty="0" smtClean="0"/>
              <a:t>Wildcard </a:t>
            </a:r>
            <a:r>
              <a:rPr lang="en-US" sz="2000" dirty="0"/>
              <a:t>masks are often referred to as an inverse mask. The reason is that, unlike a subnet mask in which binary 1 is equal to a match and binary 0 is not a match, in a wildcard mask the reverse is true.</a:t>
            </a:r>
            <a:endParaRPr lang="en-US" sz="2000" dirty="0" smtClean="0"/>
          </a:p>
        </p:txBody>
      </p:sp>
    </p:spTree>
    <p:extLst>
      <p:ext uri="{BB962C8B-B14F-4D97-AF65-F5344CB8AC3E}">
        <p14:creationId xmlns:p14="http://schemas.microsoft.com/office/powerpoint/2010/main" val="435362414"/>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Wildcard Masks in ACLs</a:t>
            </a:r>
            <a:r>
              <a:rPr lang="en-US" dirty="0" smtClean="0"/>
              <a:t/>
            </a:r>
            <a:br>
              <a:rPr lang="en-US" dirty="0" smtClean="0"/>
            </a:br>
            <a:r>
              <a:rPr lang="en-US" dirty="0"/>
              <a:t>Examples Wildcard Mask Keywords</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t="-20974" b="-20974"/>
          <a:stretch>
            <a:fillRect/>
          </a:stretch>
        </p:blipFill>
        <p:spPr>
          <a:xfrm>
            <a:off x="554038" y="1565275"/>
            <a:ext cx="7940675" cy="4386263"/>
          </a:xfrm>
        </p:spPr>
      </p:pic>
    </p:spTree>
    <p:extLst>
      <p:ext uri="{BB962C8B-B14F-4D97-AF65-F5344CB8AC3E}">
        <p14:creationId xmlns:p14="http://schemas.microsoft.com/office/powerpoint/2010/main" val="2435721747"/>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Guidelines for ACL Placement</a:t>
            </a:r>
            <a:r>
              <a:rPr lang="en-US" dirty="0" smtClean="0"/>
              <a:t/>
            </a:r>
            <a:br>
              <a:rPr lang="en-US" dirty="0" smtClean="0"/>
            </a:br>
            <a:r>
              <a:rPr lang="en-US" dirty="0"/>
              <a:t>Where to Place ACLs</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normAutofit/>
          </a:bodyPr>
          <a:lstStyle/>
          <a:p>
            <a:pPr marL="0" indent="0">
              <a:buNone/>
            </a:pPr>
            <a:r>
              <a:rPr lang="en-US" sz="2000" dirty="0"/>
              <a:t>Every ACL should be placed where it has the greatest impact on </a:t>
            </a:r>
            <a:r>
              <a:rPr lang="en-US" sz="2000" dirty="0" smtClean="0"/>
              <a:t>efficiency. The basic </a:t>
            </a:r>
            <a:r>
              <a:rPr lang="en-US" sz="2000" dirty="0"/>
              <a:t>rules are</a:t>
            </a:r>
            <a:r>
              <a:rPr lang="en-US" sz="2000" dirty="0" smtClean="0"/>
              <a:t>:</a:t>
            </a:r>
            <a:endParaRPr lang="en-US" sz="2000" dirty="0"/>
          </a:p>
          <a:p>
            <a:r>
              <a:rPr lang="en-US" sz="2000" dirty="0"/>
              <a:t>Extended </a:t>
            </a:r>
            <a:r>
              <a:rPr lang="en-US" sz="2000" dirty="0" smtClean="0"/>
              <a:t>ACLs - </a:t>
            </a:r>
            <a:r>
              <a:rPr lang="en-US" sz="2000" dirty="0"/>
              <a:t>Locate extended ACLs as close as possible to the source of the traffic to be filtered. </a:t>
            </a:r>
          </a:p>
          <a:p>
            <a:r>
              <a:rPr lang="en-US" sz="2000" dirty="0"/>
              <a:t>Standard </a:t>
            </a:r>
            <a:r>
              <a:rPr lang="en-US" sz="2000" dirty="0" smtClean="0"/>
              <a:t>ACLs - </a:t>
            </a:r>
            <a:r>
              <a:rPr lang="en-US" sz="2000" dirty="0"/>
              <a:t>Because standard ACLs do not specify destination addresses, place them as close to the destination as </a:t>
            </a:r>
            <a:r>
              <a:rPr lang="en-US" sz="2000" dirty="0" smtClean="0"/>
              <a:t>possible.</a:t>
            </a:r>
          </a:p>
          <a:p>
            <a:endParaRPr lang="en-US" sz="2000" dirty="0" smtClean="0"/>
          </a:p>
          <a:p>
            <a:pPr marL="0" indent="0">
              <a:buNone/>
            </a:pPr>
            <a:r>
              <a:rPr lang="en-US" sz="2000" dirty="0"/>
              <a:t>Placement of the ACL and therefore the type of ACL used may also depend </a:t>
            </a:r>
            <a:r>
              <a:rPr lang="en-US" sz="2000" dirty="0" smtClean="0"/>
              <a:t>on:</a:t>
            </a:r>
            <a:r>
              <a:rPr lang="en-US" sz="2000" dirty="0"/>
              <a:t> t</a:t>
            </a:r>
            <a:r>
              <a:rPr lang="en-US" sz="2000" dirty="0" smtClean="0"/>
              <a:t>he </a:t>
            </a:r>
            <a:r>
              <a:rPr lang="en-US" sz="2000" dirty="0"/>
              <a:t>extent of the network administrator’s </a:t>
            </a:r>
            <a:r>
              <a:rPr lang="en-US" sz="2000" dirty="0" smtClean="0"/>
              <a:t>control, bandwidth </a:t>
            </a:r>
            <a:r>
              <a:rPr lang="en-US" sz="2000" dirty="0"/>
              <a:t>of the </a:t>
            </a:r>
            <a:r>
              <a:rPr lang="en-US" sz="2000" dirty="0" smtClean="0"/>
              <a:t>networks involved, and ease </a:t>
            </a:r>
            <a:r>
              <a:rPr lang="en-US" sz="2000" dirty="0"/>
              <a:t>of </a:t>
            </a:r>
            <a:r>
              <a:rPr lang="en-US" sz="2000" dirty="0" smtClean="0"/>
              <a:t>configuration.</a:t>
            </a:r>
          </a:p>
        </p:txBody>
      </p:sp>
    </p:spTree>
    <p:extLst>
      <p:ext uri="{BB962C8B-B14F-4D97-AF65-F5344CB8AC3E}">
        <p14:creationId xmlns:p14="http://schemas.microsoft.com/office/powerpoint/2010/main" val="816997878"/>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Configure Standard IPv4 ACLs</a:t>
            </a:r>
            <a:r>
              <a:rPr lang="en-US" dirty="0" smtClean="0"/>
              <a:t/>
            </a:r>
            <a:br>
              <a:rPr lang="en-US" dirty="0" smtClean="0"/>
            </a:br>
            <a:r>
              <a:rPr lang="en-US" sz="3000" dirty="0"/>
              <a:t>Applying Standard ACLs to </a:t>
            </a:r>
            <a:r>
              <a:rPr lang="en-US" sz="3000" dirty="0" smtClean="0"/>
              <a:t>Interfaces</a:t>
            </a:r>
            <a:endParaRPr lang="en-US" sz="30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rotWithShape="1">
          <a:blip r:embed="rId3"/>
          <a:srcRect l="-27533" r="837"/>
          <a:stretch/>
        </p:blipFill>
        <p:spPr>
          <a:xfrm>
            <a:off x="554039" y="1565275"/>
            <a:ext cx="6487948" cy="4386263"/>
          </a:xfrm>
        </p:spPr>
      </p:pic>
      <p:sp>
        <p:nvSpPr>
          <p:cNvPr id="3" name="Rectangle 2"/>
          <p:cNvSpPr/>
          <p:nvPr/>
        </p:nvSpPr>
        <p:spPr bwMode="auto">
          <a:xfrm>
            <a:off x="2120900" y="4692650"/>
            <a:ext cx="2006600" cy="133350"/>
          </a:xfrm>
          <a:prstGeom prst="rect">
            <a:avLst/>
          </a:prstGeom>
          <a:solidFill>
            <a:srgbClr val="C0C0C4"/>
          </a:solidFill>
          <a:ln w="9525" cap="flat" cmpd="sng" algn="ctr">
            <a:solidFill>
              <a:srgbClr val="C0C0C4"/>
            </a:solid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72963674"/>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Structure of an Extended IPv4 ACL</a:t>
            </a:r>
            <a:r>
              <a:rPr lang="en-US" dirty="0" smtClean="0"/>
              <a:t/>
            </a:r>
            <a:br>
              <a:rPr lang="en-US" dirty="0" smtClean="0"/>
            </a:br>
            <a:r>
              <a:rPr lang="en-US" dirty="0"/>
              <a:t>Extended ACLs</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5135" r="-5135"/>
          <a:stretch>
            <a:fillRect/>
          </a:stretch>
        </p:blipFill>
        <p:spPr>
          <a:xfrm>
            <a:off x="554038" y="1565275"/>
            <a:ext cx="7940675" cy="4386263"/>
          </a:xfrm>
        </p:spPr>
      </p:pic>
    </p:spTree>
    <p:extLst>
      <p:ext uri="{BB962C8B-B14F-4D97-AF65-F5344CB8AC3E}">
        <p14:creationId xmlns:p14="http://schemas.microsoft.com/office/powerpoint/2010/main" val="3489978248"/>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Configure Extended IPv4 </a:t>
            </a:r>
            <a:r>
              <a:rPr lang="en-US" sz="1800" dirty="0" smtClean="0"/>
              <a:t>ACLs</a:t>
            </a:r>
            <a:br>
              <a:rPr lang="en-US" sz="1800" dirty="0" smtClean="0"/>
            </a:br>
            <a:r>
              <a:rPr lang="en-US" dirty="0"/>
              <a:t>Applying Extended ACLs to Interfaces</a:t>
            </a:r>
            <a:endParaRPr lang="en-U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l="-20454" r="-20454"/>
          <a:stretch>
            <a:fillRect/>
          </a:stretch>
        </p:blipFill>
        <p:spPr>
          <a:xfrm>
            <a:off x="554038" y="1565275"/>
            <a:ext cx="7940675" cy="4386263"/>
          </a:xfrm>
        </p:spPr>
      </p:pic>
    </p:spTree>
    <p:extLst>
      <p:ext uri="{BB962C8B-B14F-4D97-AF65-F5344CB8AC3E}">
        <p14:creationId xmlns:p14="http://schemas.microsoft.com/office/powerpoint/2010/main" val="111247490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normAutofit fontScale="90000"/>
          </a:bodyPr>
          <a:lstStyle/>
          <a:p>
            <a:pPr eaLnBrk="1" hangingPunct="1"/>
            <a:r>
              <a:rPr lang="en-US" sz="1800" dirty="0" smtClean="0">
                <a:ea typeface="ＭＳ Ｐゴシック" pitchFamily="34" charset="-128"/>
              </a:rPr>
              <a:t/>
            </a:r>
            <a:br>
              <a:rPr lang="en-US" sz="1800" dirty="0" smtClean="0">
                <a:ea typeface="ＭＳ Ｐゴシック" pitchFamily="34" charset="-128"/>
              </a:rPr>
            </a:br>
            <a:r>
              <a:rPr lang="en-US" dirty="0" smtClean="0"/>
              <a:t>Broadcast Domains</a:t>
            </a:r>
            <a:endParaRPr lang="en-US" dirty="0" smtClean="0">
              <a:ea typeface="ＭＳ Ｐゴシック" pitchFamily="34" charset="-128"/>
            </a:endParaRPr>
          </a:p>
        </p:txBody>
      </p:sp>
      <p:sp>
        <p:nvSpPr>
          <p:cNvPr id="5" name="Content Placeholder 1"/>
          <p:cNvSpPr>
            <a:spLocks noGrp="1"/>
          </p:cNvSpPr>
          <p:nvPr>
            <p:ph idx="1"/>
          </p:nvPr>
        </p:nvSpPr>
        <p:spPr>
          <a:xfrm>
            <a:off x="350860" y="1504775"/>
            <a:ext cx="8183540" cy="4904715"/>
          </a:xfrm>
        </p:spPr>
        <p:txBody>
          <a:bodyPr/>
          <a:lstStyle/>
          <a:p>
            <a:pPr marL="0" indent="0">
              <a:buNone/>
            </a:pPr>
            <a:r>
              <a:rPr lang="en-US" sz="2000" dirty="0" smtClean="0"/>
              <a:t>A broadcast domain is the extend of the network where a broadcast frame can be heard.</a:t>
            </a:r>
          </a:p>
          <a:p>
            <a:pPr marL="342900" indent="-342900"/>
            <a:r>
              <a:rPr lang="en-US" sz="2000" dirty="0" smtClean="0"/>
              <a:t>Switches </a:t>
            </a:r>
            <a:r>
              <a:rPr lang="en-US" sz="2000" dirty="0"/>
              <a:t>forward broadcast frames to all </a:t>
            </a:r>
            <a:r>
              <a:rPr lang="en-US" sz="2000" dirty="0" smtClean="0"/>
              <a:t>ports; therefore, switches do not break broadcast domains.</a:t>
            </a:r>
            <a:endParaRPr lang="en-US" sz="2000" dirty="0"/>
          </a:p>
          <a:p>
            <a:pPr marL="342900" indent="-342900"/>
            <a:r>
              <a:rPr lang="en-US" sz="2000" dirty="0" smtClean="0"/>
              <a:t>All ports of a switch, with its default configuration, belong to the same broadcast domain.</a:t>
            </a:r>
          </a:p>
          <a:p>
            <a:pPr marL="342900" indent="-342900"/>
            <a:r>
              <a:rPr lang="en-US" sz="2000" dirty="0" smtClean="0"/>
              <a:t>All ports of a router belong to a different broadcast domain.</a:t>
            </a:r>
          </a:p>
          <a:p>
            <a:pPr marL="342900" indent="-342900"/>
            <a:r>
              <a:rPr lang="en-US" sz="2000" dirty="0" smtClean="0"/>
              <a:t>If two or more switches are connected, broadcasts are forwarded to all ports of all switches, except for the port that originally received the broadcast.</a:t>
            </a:r>
          </a:p>
          <a:p>
            <a:pPr marL="342900" indent="-342900"/>
            <a:endParaRPr lang="en-US" dirty="0" smtClean="0"/>
          </a:p>
        </p:txBody>
      </p:sp>
    </p:spTree>
    <p:extLst>
      <p:ext uri="{BB962C8B-B14F-4D97-AF65-F5344CB8AC3E}">
        <p14:creationId xmlns:p14="http://schemas.microsoft.com/office/powerpoint/2010/main" val="102980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464867"/>
            <a:ext cx="8145462" cy="838200"/>
          </a:xfrm>
        </p:spPr>
        <p:txBody>
          <a:bodyPr>
            <a:normAutofit fontScale="90000"/>
          </a:bodyPr>
          <a:lstStyle/>
          <a:p>
            <a:pPr eaLnBrk="1" hangingPunct="1"/>
            <a:r>
              <a:rPr lang="en-US" sz="1800" dirty="0" smtClean="0"/>
              <a:t>Configuring </a:t>
            </a:r>
            <a:r>
              <a:rPr lang="en-US" sz="1800" dirty="0"/>
              <a:t>Switch </a:t>
            </a:r>
            <a:r>
              <a:rPr lang="en-US" sz="1800" dirty="0" smtClean="0"/>
              <a:t>Ports</a:t>
            </a:r>
            <a:r>
              <a:rPr lang="en-US" sz="1800" dirty="0" smtClean="0">
                <a:ea typeface="ＭＳ Ｐゴシック" pitchFamily="34" charset="-128"/>
              </a:rPr>
              <a:t/>
            </a:r>
            <a:br>
              <a:rPr lang="en-US" sz="1800" dirty="0" smtClean="0">
                <a:ea typeface="ＭＳ Ｐゴシック" pitchFamily="34" charset="-128"/>
              </a:rPr>
            </a:br>
            <a:r>
              <a:rPr lang="en-US" dirty="0" smtClean="0"/>
              <a:t>Duplex Communication</a:t>
            </a:r>
            <a:endParaRPr lang="en-US" dirty="0" smtClean="0">
              <a:ea typeface="ＭＳ Ｐゴシック" pitchFamily="34"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140" y="1616808"/>
            <a:ext cx="6518946" cy="4558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843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Destination </a:t>
            </a:r>
            <a:r>
              <a:rPr lang="en-US" dirty="0" smtClean="0"/>
              <a:t>on a Remote </a:t>
            </a:r>
            <a:r>
              <a:rPr lang="en-US" dirty="0"/>
              <a:t>Network</a:t>
            </a:r>
          </a:p>
        </p:txBody>
      </p:sp>
      <p:pic>
        <p:nvPicPr>
          <p:cNvPr id="5" name="Picture 4"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1487" t="22892" r="36080" b="18538"/>
          <a:stretch/>
        </p:blipFill>
        <p:spPr>
          <a:xfrm>
            <a:off x="1049089" y="1465461"/>
            <a:ext cx="7045823" cy="4884861"/>
          </a:xfrm>
          <a:prstGeom prst="rect">
            <a:avLst/>
          </a:prstGeom>
        </p:spPr>
      </p:pic>
    </p:spTree>
    <p:extLst>
      <p:ext uri="{BB962C8B-B14F-4D97-AF65-F5344CB8AC3E}">
        <p14:creationId xmlns:p14="http://schemas.microsoft.com/office/powerpoint/2010/main" val="251979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19575</TotalTime>
  <Pages>28</Pages>
  <Words>2698</Words>
  <Application>Microsoft Office PowerPoint</Application>
  <PresentationFormat>On-screen Show (4:3)</PresentationFormat>
  <Paragraphs>487</Paragraphs>
  <Slides>68</Slides>
  <Notes>67</Notes>
  <HiddenSlides>0</HiddenSlides>
  <MMClips>0</MMClip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PPT-TMPLT-WHT_C</vt:lpstr>
      <vt:lpstr>Office Theme</vt:lpstr>
      <vt:lpstr>Lesson 1 - Revision</vt:lpstr>
      <vt:lpstr>Resources</vt:lpstr>
      <vt:lpstr>PowerPoint Presentation</vt:lpstr>
      <vt:lpstr>Protocol Data Units</vt:lpstr>
      <vt:lpstr>Core, Distribution, Access</vt:lpstr>
      <vt:lpstr> Collision Domains</vt:lpstr>
      <vt:lpstr> Broadcast Domains</vt:lpstr>
      <vt:lpstr>Configuring Switch Ports Duplex Communication</vt:lpstr>
      <vt:lpstr>Destination on a Remote Network</vt:lpstr>
      <vt:lpstr>ARP</vt:lpstr>
      <vt:lpstr>Switch: Learning MAC Addresses</vt:lpstr>
      <vt:lpstr>Learning MAC Addresses (cont.)</vt:lpstr>
      <vt:lpstr>Unicast MAC Address</vt:lpstr>
      <vt:lpstr>Broadcast MAC Address</vt:lpstr>
      <vt:lpstr>Multicast MAC Address</vt:lpstr>
      <vt:lpstr>Functions of a Router Routers Interconnect Networks</vt:lpstr>
      <vt:lpstr>Functions of a Router Routers Choose Best Paths</vt:lpstr>
      <vt:lpstr>Network and Host Portions</vt:lpstr>
      <vt:lpstr>ANDing</vt:lpstr>
      <vt:lpstr>The Prefix Length</vt:lpstr>
      <vt:lpstr>Public and Private IPv4 Addresses</vt:lpstr>
      <vt:lpstr>Classful Network Addressing</vt:lpstr>
      <vt:lpstr> Fixed Length Subnet Masking</vt:lpstr>
      <vt:lpstr>VLSM Variable Length Subnet Masking</vt:lpstr>
      <vt:lpstr>VLSM Subnetting Subnets</vt:lpstr>
      <vt:lpstr>Overview of VLANs VLAN Definitions</vt:lpstr>
      <vt:lpstr>Overview of VLANs VLAN Definitions (cont.)</vt:lpstr>
      <vt:lpstr>VLAN Assignment Creating a VLAN</vt:lpstr>
      <vt:lpstr>VLAN Assignment Assigning Ports to VLANs (cont.)</vt:lpstr>
      <vt:lpstr>VLANs in a Multi-Switched Environment VLAN Trunks</vt:lpstr>
      <vt:lpstr>VLANs in a Multi-Switched Environment VLAN Trunks</vt:lpstr>
      <vt:lpstr>VLAN Assignment Configuring IEEE 802.1q Trunk Links</vt:lpstr>
      <vt:lpstr>Dynamic Trunking Protocol Negotiated Interface Modes</vt:lpstr>
      <vt:lpstr>What is Inter-VLAN routing?</vt:lpstr>
      <vt:lpstr>Inter-VLAN Routing Operation Router-on-a-Stick Inter-VLAN Routing</vt:lpstr>
      <vt:lpstr>Configure Router-on-a-Stick Switch Configuration</vt:lpstr>
      <vt:lpstr>Configure Router-on-a-Stick Router Subinterface Configuration</vt:lpstr>
      <vt:lpstr>L2 Switch Management</vt:lpstr>
      <vt:lpstr>Accessing a Cisco IOS Device Terminal Emulation Programs</vt:lpstr>
      <vt:lpstr>Navigating the IOS Cisco IOS Modes of Operation</vt:lpstr>
      <vt:lpstr>Navigating the IOS Navigating Between IOS Modes (cont.)</vt:lpstr>
      <vt:lpstr>Hotkeys and Shortcuts</vt:lpstr>
      <vt:lpstr>Saving Configurations Configuration Files</vt:lpstr>
      <vt:lpstr>Static Routing Dynamic versus Static Routing</vt:lpstr>
      <vt:lpstr>The Routing Table Routing Table Sources</vt:lpstr>
      <vt:lpstr>Directly Connected Routes Directly Connected Interfaces</vt:lpstr>
      <vt:lpstr>Path Determination of the route Administrative Distance</vt:lpstr>
      <vt:lpstr>Configure a Next-Hop Static Route</vt:lpstr>
      <vt:lpstr>Configure Floating Static Routes Configure a Floating Static Route</vt:lpstr>
      <vt:lpstr>RIP</vt:lpstr>
      <vt:lpstr>Configuring the RIP Protocol Router RIP Configuration Mode </vt:lpstr>
      <vt:lpstr>Configuring the RIP Protocol Enable and Verify RIPv2</vt:lpstr>
      <vt:lpstr>Configuring the RIP Protocol Disable Auto Summarization</vt:lpstr>
      <vt:lpstr>Configuring the RIP Protocol Configuring Passive Interfaces</vt:lpstr>
      <vt:lpstr>Configuring the RIP Protocol Propagate a Default Route</vt:lpstr>
      <vt:lpstr>CIDR CIDR and Route Summarization</vt:lpstr>
      <vt:lpstr>Configure IPv4 Summary Routes Calculate a Summary Route</vt:lpstr>
      <vt:lpstr>Configure IPv4 Summary Routes Summary Static Route Example</vt:lpstr>
      <vt:lpstr>Purpose of ACLs What is an ACL?</vt:lpstr>
      <vt:lpstr>Purpose of ACLs Packet Filtering</vt:lpstr>
      <vt:lpstr>Purpose of ACLs ACL Operation</vt:lpstr>
      <vt:lpstr>Standard versus Extended IPv4 ACLs Numbering and Naming ACLs</vt:lpstr>
      <vt:lpstr>Wildcard Masks in ACLs Introducing ACL Wildcard Masking</vt:lpstr>
      <vt:lpstr>Wildcard Masks in ACLs Examples Wildcard Mask Keywords</vt:lpstr>
      <vt:lpstr>Guidelines for ACL Placement Where to Place ACLs</vt:lpstr>
      <vt:lpstr>Configure Standard IPv4 ACLs Applying Standard ACLs to Interfaces</vt:lpstr>
      <vt:lpstr>Structure of an Extended IPv4 ACL Extended ACLs</vt:lpstr>
      <vt:lpstr>Configure Extended IPv4 ACLs Applying Extended ACLs to Interfaces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Playtech</cp:lastModifiedBy>
  <cp:revision>902</cp:revision>
  <cp:lastPrinted>2014-07-29T02:35:53Z</cp:lastPrinted>
  <dcterms:created xsi:type="dcterms:W3CDTF">2006-10-23T15:07:30Z</dcterms:created>
  <dcterms:modified xsi:type="dcterms:W3CDTF">2017-04-06T01:47:20Z</dcterms:modified>
</cp:coreProperties>
</file>